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8" r:id="rId1"/>
  </p:sldMasterIdLst>
  <p:notesMasterIdLst>
    <p:notesMasterId r:id="rId16"/>
  </p:notesMasterIdLst>
  <p:sldIdLst>
    <p:sldId id="349" r:id="rId2"/>
    <p:sldId id="292" r:id="rId3"/>
    <p:sldId id="350" r:id="rId4"/>
    <p:sldId id="289" r:id="rId5"/>
    <p:sldId id="423" r:id="rId6"/>
    <p:sldId id="424" r:id="rId7"/>
    <p:sldId id="425" r:id="rId8"/>
    <p:sldId id="450" r:id="rId9"/>
    <p:sldId id="427" r:id="rId10"/>
    <p:sldId id="428" r:id="rId11"/>
    <p:sldId id="437" r:id="rId12"/>
    <p:sldId id="430" r:id="rId13"/>
    <p:sldId id="451" r:id="rId14"/>
    <p:sldId id="436" r:id="rId1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0"/>
    <p:restoredTop sz="94488"/>
  </p:normalViewPr>
  <p:slideViewPr>
    <p:cSldViewPr>
      <p:cViewPr varScale="1">
        <p:scale>
          <a:sx n="105" d="100"/>
          <a:sy n="105" d="100"/>
        </p:scale>
        <p:origin x="856"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hyperlink" Target="https://www.wri.org/applications/aqueduct/water-risk-atla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wri.org/applications/aqueduct/water-risk-atlas/"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CFEA7-4ED3-4D50-9D33-737413FDF597}"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A04F403A-F17F-45C5-AE0F-AD8796E1DDFB}">
      <dgm:prSet/>
      <dgm:spPr/>
      <dgm:t>
        <a:bodyPr/>
        <a:lstStyle/>
        <a:p>
          <a:r>
            <a:rPr lang="tr-TR" b="0"/>
            <a:t>Sürdürülebilirlik çalışmaları; çevreye, insana , doğaya , kültürel mirasa ve hatta gelecek nesillere gösterilen saygıdır. Bilinçli hareket etmek ve bu konuda örnek olarak etrafımızı da bilinçli hale getirebilmek en büyük arzumuzdur. Sürdürülebilirlik bireysel olarak başlar ancak toplumsal olarak hareket edilirse büyük etkileri olur. </a:t>
          </a:r>
          <a:endParaRPr lang="en-US"/>
        </a:p>
      </dgm:t>
    </dgm:pt>
    <dgm:pt modelId="{2940EB49-764D-405A-9F1A-25400B1B4E03}" type="parTrans" cxnId="{CBDCC08C-4132-410E-B36A-72C219F3357C}">
      <dgm:prSet/>
      <dgm:spPr/>
      <dgm:t>
        <a:bodyPr/>
        <a:lstStyle/>
        <a:p>
          <a:endParaRPr lang="en-US"/>
        </a:p>
      </dgm:t>
    </dgm:pt>
    <dgm:pt modelId="{27516F72-0BD5-4C46-B9D3-1D87A144BDC3}" type="sibTrans" cxnId="{CBDCC08C-4132-410E-B36A-72C219F3357C}">
      <dgm:prSet/>
      <dgm:spPr/>
      <dgm:t>
        <a:bodyPr/>
        <a:lstStyle/>
        <a:p>
          <a:endParaRPr lang="en-US"/>
        </a:p>
      </dgm:t>
    </dgm:pt>
    <dgm:pt modelId="{CE5002A1-61A8-459B-B880-D7586078868C}">
      <dgm:prSet/>
      <dgm:spPr/>
      <dgm:t>
        <a:bodyPr/>
        <a:lstStyle/>
        <a:p>
          <a:r>
            <a:rPr lang="tr-TR" b="0" dirty="0"/>
            <a:t>RAMİTOS HOTEL olarak turizmde </a:t>
          </a:r>
          <a:r>
            <a:rPr lang="tr-TR" b="0" dirty="0" err="1"/>
            <a:t>sürdürülebilirlik</a:t>
          </a:r>
          <a:r>
            <a:rPr lang="tr-TR" b="0" dirty="0"/>
            <a:t> </a:t>
          </a:r>
          <a:r>
            <a:rPr lang="tr-TR" b="0" dirty="0" err="1"/>
            <a:t>çalışmalarının</a:t>
          </a:r>
          <a:r>
            <a:rPr lang="tr-TR" b="0" dirty="0"/>
            <a:t> toplumsal, </a:t>
          </a:r>
          <a:r>
            <a:rPr lang="tr-TR" b="0" dirty="0" err="1"/>
            <a:t>çevresel</a:t>
          </a:r>
          <a:r>
            <a:rPr lang="tr-TR" b="0" dirty="0"/>
            <a:t> ve </a:t>
          </a:r>
          <a:r>
            <a:rPr lang="tr-TR" b="0" dirty="0" err="1"/>
            <a:t>kültürel</a:t>
          </a:r>
          <a:r>
            <a:rPr lang="tr-TR" b="0" dirty="0"/>
            <a:t> miras </a:t>
          </a:r>
          <a:r>
            <a:rPr lang="tr-TR" b="0" dirty="0" err="1"/>
            <a:t>üzerindeki</a:t>
          </a:r>
          <a:r>
            <a:rPr lang="tr-TR" b="0" dirty="0"/>
            <a:t> olumsuz etkileri en aza </a:t>
          </a:r>
          <a:r>
            <a:rPr lang="tr-TR" b="0" dirty="0" err="1"/>
            <a:t>indirdiğinin</a:t>
          </a:r>
          <a:r>
            <a:rPr lang="tr-TR" b="0" dirty="0"/>
            <a:t> ve </a:t>
          </a:r>
          <a:r>
            <a:rPr lang="tr-TR" b="0" dirty="0" err="1"/>
            <a:t>sürdürülebilir</a:t>
          </a:r>
          <a:r>
            <a:rPr lang="tr-TR" b="0" dirty="0"/>
            <a:t> turizmin </a:t>
          </a:r>
          <a:r>
            <a:rPr lang="tr-TR" b="0" dirty="0" err="1"/>
            <a:t>getirdiği</a:t>
          </a:r>
          <a:r>
            <a:rPr lang="tr-TR" b="0" dirty="0"/>
            <a:t> sorumlulukların bilincindeyiz. </a:t>
          </a:r>
          <a:endParaRPr lang="en-US" dirty="0"/>
        </a:p>
      </dgm:t>
    </dgm:pt>
    <dgm:pt modelId="{E67CFCD6-3CFA-4B82-987C-76D721D6A7DA}" type="parTrans" cxnId="{3E0A1722-0664-4724-925F-F71026EEA15D}">
      <dgm:prSet/>
      <dgm:spPr/>
      <dgm:t>
        <a:bodyPr/>
        <a:lstStyle/>
        <a:p>
          <a:endParaRPr lang="en-US"/>
        </a:p>
      </dgm:t>
    </dgm:pt>
    <dgm:pt modelId="{88F4E67B-9F74-4061-9B34-032183EC2CF7}" type="sibTrans" cxnId="{3E0A1722-0664-4724-925F-F71026EEA15D}">
      <dgm:prSet/>
      <dgm:spPr/>
      <dgm:t>
        <a:bodyPr/>
        <a:lstStyle/>
        <a:p>
          <a:endParaRPr lang="en-US"/>
        </a:p>
      </dgm:t>
    </dgm:pt>
    <dgm:pt modelId="{D9865451-CB4B-0E49-A659-9EB3864D5C98}" type="pres">
      <dgm:prSet presAssocID="{20CCFEA7-4ED3-4D50-9D33-737413FDF597}" presName="linear" presStyleCnt="0">
        <dgm:presLayoutVars>
          <dgm:animLvl val="lvl"/>
          <dgm:resizeHandles val="exact"/>
        </dgm:presLayoutVars>
      </dgm:prSet>
      <dgm:spPr/>
    </dgm:pt>
    <dgm:pt modelId="{AA3B84E9-B428-DE42-B87F-B5E7C31E93E6}" type="pres">
      <dgm:prSet presAssocID="{A04F403A-F17F-45C5-AE0F-AD8796E1DDFB}" presName="parentText" presStyleLbl="node1" presStyleIdx="0" presStyleCnt="2">
        <dgm:presLayoutVars>
          <dgm:chMax val="0"/>
          <dgm:bulletEnabled val="1"/>
        </dgm:presLayoutVars>
      </dgm:prSet>
      <dgm:spPr/>
    </dgm:pt>
    <dgm:pt modelId="{58E52D29-0C47-0947-AC61-6B0B3C479BEC}" type="pres">
      <dgm:prSet presAssocID="{27516F72-0BD5-4C46-B9D3-1D87A144BDC3}" presName="spacer" presStyleCnt="0"/>
      <dgm:spPr/>
    </dgm:pt>
    <dgm:pt modelId="{6624E615-CFC5-3149-9B47-81A805D5610F}" type="pres">
      <dgm:prSet presAssocID="{CE5002A1-61A8-459B-B880-D7586078868C}" presName="parentText" presStyleLbl="node1" presStyleIdx="1" presStyleCnt="2">
        <dgm:presLayoutVars>
          <dgm:chMax val="0"/>
          <dgm:bulletEnabled val="1"/>
        </dgm:presLayoutVars>
      </dgm:prSet>
      <dgm:spPr/>
    </dgm:pt>
  </dgm:ptLst>
  <dgm:cxnLst>
    <dgm:cxn modelId="{549DAA06-E1FE-5A4E-9112-3B2FA7C24D84}" type="presOf" srcId="{CE5002A1-61A8-459B-B880-D7586078868C}" destId="{6624E615-CFC5-3149-9B47-81A805D5610F}" srcOrd="0" destOrd="0" presId="urn:microsoft.com/office/officeart/2005/8/layout/vList2"/>
    <dgm:cxn modelId="{3E0A1722-0664-4724-925F-F71026EEA15D}" srcId="{20CCFEA7-4ED3-4D50-9D33-737413FDF597}" destId="{CE5002A1-61A8-459B-B880-D7586078868C}" srcOrd="1" destOrd="0" parTransId="{E67CFCD6-3CFA-4B82-987C-76D721D6A7DA}" sibTransId="{88F4E67B-9F74-4061-9B34-032183EC2CF7}"/>
    <dgm:cxn modelId="{CBDCC08C-4132-410E-B36A-72C219F3357C}" srcId="{20CCFEA7-4ED3-4D50-9D33-737413FDF597}" destId="{A04F403A-F17F-45C5-AE0F-AD8796E1DDFB}" srcOrd="0" destOrd="0" parTransId="{2940EB49-764D-405A-9F1A-25400B1B4E03}" sibTransId="{27516F72-0BD5-4C46-B9D3-1D87A144BDC3}"/>
    <dgm:cxn modelId="{940C0FB1-63EE-0F44-B7EB-DEAEC78AA564}" type="presOf" srcId="{A04F403A-F17F-45C5-AE0F-AD8796E1DDFB}" destId="{AA3B84E9-B428-DE42-B87F-B5E7C31E93E6}" srcOrd="0" destOrd="0" presId="urn:microsoft.com/office/officeart/2005/8/layout/vList2"/>
    <dgm:cxn modelId="{81A370C3-E7FF-5C42-A5C5-21E259813936}" type="presOf" srcId="{20CCFEA7-4ED3-4D50-9D33-737413FDF597}" destId="{D9865451-CB4B-0E49-A659-9EB3864D5C98}" srcOrd="0" destOrd="0" presId="urn:microsoft.com/office/officeart/2005/8/layout/vList2"/>
    <dgm:cxn modelId="{34874961-BC18-E641-98C7-CC11825E2751}" type="presParOf" srcId="{D9865451-CB4B-0E49-A659-9EB3864D5C98}" destId="{AA3B84E9-B428-DE42-B87F-B5E7C31E93E6}" srcOrd="0" destOrd="0" presId="urn:microsoft.com/office/officeart/2005/8/layout/vList2"/>
    <dgm:cxn modelId="{2B0174FD-57BD-2647-8BE4-D19FF933FC06}" type="presParOf" srcId="{D9865451-CB4B-0E49-A659-9EB3864D5C98}" destId="{58E52D29-0C47-0947-AC61-6B0B3C479BEC}" srcOrd="1" destOrd="0" presId="urn:microsoft.com/office/officeart/2005/8/layout/vList2"/>
    <dgm:cxn modelId="{88B30DBE-B2D1-A64E-B365-D1943D3C2132}" type="presParOf" srcId="{D9865451-CB4B-0E49-A659-9EB3864D5C98}" destId="{6624E615-CFC5-3149-9B47-81A805D5610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CFEF0B-25CC-4733-BDA3-DF1BF8187F65}"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532C747A-A2E8-4106-9649-08899E9C36D5}">
      <dgm:prSet/>
      <dgm:spPr/>
      <dgm:t>
        <a:bodyPr/>
        <a:lstStyle/>
        <a:p>
          <a:r>
            <a:rPr lang="tr-TR" b="0" i="0"/>
            <a:t>Otelimizin, su tasarrufu politikası bulunmaktadır. Politikamız, su tüketiminin düzenli ölçülmesini, izlenmesini, azaltılmasını içermektedir.</a:t>
          </a:r>
          <a:endParaRPr lang="en-US"/>
        </a:p>
      </dgm:t>
    </dgm:pt>
    <dgm:pt modelId="{4C8D6511-EFC9-43C4-83F7-CFE979372513}" type="parTrans" cxnId="{CEF8C605-BC1F-431E-93D1-98CE768A5A2A}">
      <dgm:prSet/>
      <dgm:spPr/>
      <dgm:t>
        <a:bodyPr/>
        <a:lstStyle/>
        <a:p>
          <a:endParaRPr lang="en-US" sz="800"/>
        </a:p>
      </dgm:t>
    </dgm:pt>
    <dgm:pt modelId="{83B6AA9A-6BF3-47CB-9063-F46A2FE41A26}" type="sibTrans" cxnId="{CEF8C605-BC1F-431E-93D1-98CE768A5A2A}">
      <dgm:prSet/>
      <dgm:spPr/>
      <dgm:t>
        <a:bodyPr/>
        <a:lstStyle/>
        <a:p>
          <a:endParaRPr lang="en-US"/>
        </a:p>
      </dgm:t>
    </dgm:pt>
    <dgm:pt modelId="{E37F0C5F-A8A2-4D3D-A015-B9A285736924}">
      <dgm:prSet/>
      <dgm:spPr/>
      <dgm:t>
        <a:bodyPr/>
        <a:lstStyle/>
        <a:p>
          <a:r>
            <a:rPr lang="tr-TR" b="0" i="0"/>
            <a:t>Otelimizin bulunduğu bölgede su riski durumu belirlenmiştir. Bunun için World Resources Institute tarafından hazırlanan Water Risk Atlas kullanılmaktadır. İlgili web sitesinin bağlantısı </a:t>
          </a:r>
          <a:r>
            <a:rPr lang="tr-TR" b="0" i="0">
              <a:hlinkClick xmlns:r="http://schemas.openxmlformats.org/officeDocument/2006/relationships" r:id="rId1"/>
            </a:rPr>
            <a:t>burada</a:t>
          </a:r>
          <a:r>
            <a:rPr lang="tr-TR" b="0" i="0"/>
            <a:t> yer almaktadır.</a:t>
          </a:r>
          <a:endParaRPr lang="en-US"/>
        </a:p>
      </dgm:t>
    </dgm:pt>
    <dgm:pt modelId="{678FCD6B-8543-4305-B09B-6AD922E19E50}" type="parTrans" cxnId="{D94C40DB-FA9A-4CCA-9F15-A59BCB4568C2}">
      <dgm:prSet/>
      <dgm:spPr/>
      <dgm:t>
        <a:bodyPr/>
        <a:lstStyle/>
        <a:p>
          <a:endParaRPr lang="en-US" sz="800"/>
        </a:p>
      </dgm:t>
    </dgm:pt>
    <dgm:pt modelId="{BA03D5A8-B8DD-49BC-B55A-8DC38715D8A4}" type="sibTrans" cxnId="{D94C40DB-FA9A-4CCA-9F15-A59BCB4568C2}">
      <dgm:prSet/>
      <dgm:spPr/>
      <dgm:t>
        <a:bodyPr/>
        <a:lstStyle/>
        <a:p>
          <a:endParaRPr lang="en-US"/>
        </a:p>
      </dgm:t>
    </dgm:pt>
    <dgm:pt modelId="{C52E3A4B-1B49-4790-B5C7-84C4861F2CE6}">
      <dgm:prSet/>
      <dgm:spPr/>
      <dgm:t>
        <a:bodyPr/>
        <a:lstStyle/>
        <a:p>
          <a:r>
            <a:rPr lang="tr-TR" b="0" i="0"/>
            <a:t>Risk analizinde su riski ayrıca değerlendirilmiştir, su yönetimi planı yapılmıştır. Bu plan, su kullanımının ölçümü ve takibi ile su tüketiminin azaltılmasına yönelik hedef ve raporlamaları içermektedir.</a:t>
          </a:r>
          <a:endParaRPr lang="en-US"/>
        </a:p>
      </dgm:t>
    </dgm:pt>
    <dgm:pt modelId="{12C0CE9B-FB11-484A-950E-1D111A2D6572}" type="parTrans" cxnId="{4AA497CF-E95B-4F0A-B5EF-E0AA48DF2CEA}">
      <dgm:prSet/>
      <dgm:spPr/>
      <dgm:t>
        <a:bodyPr/>
        <a:lstStyle/>
        <a:p>
          <a:endParaRPr lang="en-US" sz="800"/>
        </a:p>
      </dgm:t>
    </dgm:pt>
    <dgm:pt modelId="{D9368361-6C85-4248-BB28-E96894AC7E40}" type="sibTrans" cxnId="{4AA497CF-E95B-4F0A-B5EF-E0AA48DF2CEA}">
      <dgm:prSet/>
      <dgm:spPr/>
      <dgm:t>
        <a:bodyPr/>
        <a:lstStyle/>
        <a:p>
          <a:endParaRPr lang="en-US"/>
        </a:p>
      </dgm:t>
    </dgm:pt>
    <dgm:pt modelId="{90047B3F-CBD9-4CB4-A243-4035255083C0}">
      <dgm:prSet/>
      <dgm:spPr/>
      <dgm:t>
        <a:bodyPr/>
        <a:lstStyle/>
        <a:p>
          <a:r>
            <a:rPr lang="tr-TR" b="0" i="0"/>
            <a:t>Otelimizin su kullanım faaliyetleri nedeni ile deniz, göl gibi sularda yaşayan canlılar zarar görmemektedir. Yine de bu canlıların zarar görme ihtimali risk analizinde değerlendirilmiştir ve gerekli önlemler alınmıştır.</a:t>
          </a:r>
          <a:endParaRPr lang="en-US"/>
        </a:p>
      </dgm:t>
    </dgm:pt>
    <dgm:pt modelId="{405E132A-0775-48E9-BAC7-F76272084B4C}" type="parTrans" cxnId="{F3FD1508-6006-43FC-B608-240F336993EB}">
      <dgm:prSet/>
      <dgm:spPr/>
      <dgm:t>
        <a:bodyPr/>
        <a:lstStyle/>
        <a:p>
          <a:endParaRPr lang="en-US" sz="800"/>
        </a:p>
      </dgm:t>
    </dgm:pt>
    <dgm:pt modelId="{71B018EC-D62F-4FBC-8BE1-B31A8AABF7C7}" type="sibTrans" cxnId="{F3FD1508-6006-43FC-B608-240F336993EB}">
      <dgm:prSet/>
      <dgm:spPr/>
      <dgm:t>
        <a:bodyPr/>
        <a:lstStyle/>
        <a:p>
          <a:endParaRPr lang="en-US"/>
        </a:p>
      </dgm:t>
    </dgm:pt>
    <dgm:pt modelId="{0616518C-ADF3-4102-8185-5FFC12B33316}">
      <dgm:prSet/>
      <dgm:spPr/>
      <dgm:t>
        <a:bodyPr/>
        <a:lstStyle/>
        <a:p>
          <a:r>
            <a:rPr lang="tr-TR" b="0" i="0"/>
            <a:t>Otelimiz, suyun kullanımında tüm yasal gereklilik ve düzenlemelere uymaktadır.</a:t>
          </a:r>
          <a:endParaRPr lang="en-US"/>
        </a:p>
      </dgm:t>
    </dgm:pt>
    <dgm:pt modelId="{E46FFFB1-014F-4214-9F64-B23B3DE0F716}" type="parTrans" cxnId="{361A3222-E9A5-4867-B8DC-4AC11729F94D}">
      <dgm:prSet/>
      <dgm:spPr/>
      <dgm:t>
        <a:bodyPr/>
        <a:lstStyle/>
        <a:p>
          <a:endParaRPr lang="en-US" sz="800"/>
        </a:p>
      </dgm:t>
    </dgm:pt>
    <dgm:pt modelId="{C0AB6EE4-002E-4368-8D59-DB881B3F0140}" type="sibTrans" cxnId="{361A3222-E9A5-4867-B8DC-4AC11729F94D}">
      <dgm:prSet/>
      <dgm:spPr/>
      <dgm:t>
        <a:bodyPr/>
        <a:lstStyle/>
        <a:p>
          <a:endParaRPr lang="en-US"/>
        </a:p>
      </dgm:t>
    </dgm:pt>
    <dgm:pt modelId="{9703444F-79BF-4F4B-9170-4F2F5224DDB6}">
      <dgm:prSet/>
      <dgm:spPr/>
      <dgm:t>
        <a:bodyPr/>
        <a:lstStyle/>
        <a:p>
          <a:r>
            <a:rPr lang="tr-TR" b="0" i="0"/>
            <a:t>Su, yasal ve sürdürülebilir bir kaynaktan gelmektedir. Suyumuz şebeke suyu gelmektedir.</a:t>
          </a:r>
          <a:endParaRPr lang="en-US"/>
        </a:p>
      </dgm:t>
    </dgm:pt>
    <dgm:pt modelId="{57F6982D-8061-4BBF-89AD-DDAFD9F57C9F}" type="parTrans" cxnId="{1C6C4451-6AB0-414F-A924-3A857CF1EAA8}">
      <dgm:prSet/>
      <dgm:spPr/>
      <dgm:t>
        <a:bodyPr/>
        <a:lstStyle/>
        <a:p>
          <a:endParaRPr lang="en-US" sz="800"/>
        </a:p>
      </dgm:t>
    </dgm:pt>
    <dgm:pt modelId="{D3846173-98AF-4601-A36E-D0D3852C4D14}" type="sibTrans" cxnId="{1C6C4451-6AB0-414F-A924-3A857CF1EAA8}">
      <dgm:prSet/>
      <dgm:spPr/>
      <dgm:t>
        <a:bodyPr/>
        <a:lstStyle/>
        <a:p>
          <a:endParaRPr lang="en-US"/>
        </a:p>
      </dgm:t>
    </dgm:pt>
    <dgm:pt modelId="{9C8FAB66-F3E3-4DAC-851F-AA0C8214CD26}">
      <dgm:prSet/>
      <dgm:spPr/>
      <dgm:t>
        <a:bodyPr/>
        <a:lstStyle/>
        <a:p>
          <a:r>
            <a:rPr lang="tr-TR" b="0" i="0"/>
            <a:t>Su tüketimimizi ölçmekteyiz. Misafir veya geceleme başına kullanılan toplam su hesaplanmakta ve raporlanmaktadır. </a:t>
          </a:r>
          <a:endParaRPr lang="en-US"/>
        </a:p>
      </dgm:t>
    </dgm:pt>
    <dgm:pt modelId="{8054F1B7-00B6-4332-B5E6-9822DE4AD4BA}" type="parTrans" cxnId="{A71A9C73-D075-4B99-B3F6-95F355D85F3B}">
      <dgm:prSet/>
      <dgm:spPr/>
      <dgm:t>
        <a:bodyPr/>
        <a:lstStyle/>
        <a:p>
          <a:endParaRPr lang="en-US" sz="800"/>
        </a:p>
      </dgm:t>
    </dgm:pt>
    <dgm:pt modelId="{82CB8BD7-4130-48E0-8685-F4681F1A11AC}" type="sibTrans" cxnId="{A71A9C73-D075-4B99-B3F6-95F355D85F3B}">
      <dgm:prSet/>
      <dgm:spPr/>
      <dgm:t>
        <a:bodyPr/>
        <a:lstStyle/>
        <a:p>
          <a:endParaRPr lang="en-US"/>
        </a:p>
      </dgm:t>
    </dgm:pt>
    <dgm:pt modelId="{AEB6B698-9D1D-4C0C-9415-3C47BBDD2FB5}">
      <dgm:prSet/>
      <dgm:spPr/>
      <dgm:t>
        <a:bodyPr/>
        <a:lstStyle/>
        <a:p>
          <a:r>
            <a:rPr lang="tr-TR" b="0" i="0"/>
            <a:t>Otelimizde su tasarruflu ekipmanlar kullanılmaktadır. Otelimizde çarşaf ve havluların misafir isteğine bağlı olarak değiştirilmesi gibi iyi uygulamalar kullanılmaktadır.</a:t>
          </a:r>
          <a:endParaRPr lang="en-US"/>
        </a:p>
      </dgm:t>
    </dgm:pt>
    <dgm:pt modelId="{30EFDF2E-6652-4C09-AF65-E8CEEEBDDF63}" type="parTrans" cxnId="{83345B30-C6A4-4860-8799-8E9B735346E3}">
      <dgm:prSet/>
      <dgm:spPr/>
      <dgm:t>
        <a:bodyPr/>
        <a:lstStyle/>
        <a:p>
          <a:endParaRPr lang="en-US" sz="800"/>
        </a:p>
      </dgm:t>
    </dgm:pt>
    <dgm:pt modelId="{89C97C3E-2908-48B5-91C8-84B2885D3AD9}" type="sibTrans" cxnId="{83345B30-C6A4-4860-8799-8E9B735346E3}">
      <dgm:prSet/>
      <dgm:spPr/>
      <dgm:t>
        <a:bodyPr/>
        <a:lstStyle/>
        <a:p>
          <a:endParaRPr lang="en-US"/>
        </a:p>
      </dgm:t>
    </dgm:pt>
    <dgm:pt modelId="{DD1B9826-04FE-47F9-871C-0D2081D21515}">
      <dgm:prSet/>
      <dgm:spPr/>
      <dgm:t>
        <a:bodyPr/>
        <a:lstStyle/>
        <a:p>
          <a:r>
            <a:rPr lang="tr-TR" b="0" i="0"/>
            <a:t>Otelimiz su tasarrufu konusunda çalışanlarını ve paydaşlarını bilgilendirmekte ve yönlendirmektedir. Otelimiz atık suyunun çevreye zarar vermemesi için tüm imkanlarını seferber etmektedir.</a:t>
          </a:r>
          <a:endParaRPr lang="en-US"/>
        </a:p>
      </dgm:t>
    </dgm:pt>
    <dgm:pt modelId="{F987400D-954E-4D2E-ADCF-AD2971477179}" type="parTrans" cxnId="{6B681BCD-672B-458E-A7EC-73207EF06426}">
      <dgm:prSet/>
      <dgm:spPr/>
      <dgm:t>
        <a:bodyPr/>
        <a:lstStyle/>
        <a:p>
          <a:endParaRPr lang="en-US" sz="800"/>
        </a:p>
      </dgm:t>
    </dgm:pt>
    <dgm:pt modelId="{FDF3E09E-D455-447C-ADC2-7ABBDB6F1E85}" type="sibTrans" cxnId="{6B681BCD-672B-458E-A7EC-73207EF06426}">
      <dgm:prSet/>
      <dgm:spPr/>
      <dgm:t>
        <a:bodyPr/>
        <a:lstStyle/>
        <a:p>
          <a:endParaRPr lang="en-US"/>
        </a:p>
      </dgm:t>
    </dgm:pt>
    <dgm:pt modelId="{39E45916-2946-4EF7-BBA6-BC55C2864F9B}">
      <dgm:prSet/>
      <dgm:spPr/>
      <dgm:t>
        <a:bodyPr/>
        <a:lstStyle/>
        <a:p>
          <a:r>
            <a:rPr lang="tr-TR" b="0" i="0"/>
            <a:t>Atık suyun bertarafı için yerel yönetimin belirlediği düzenlemelere uyulmaktadır. Bu konuda yasal gerekliliklere uyulmaktadır</a:t>
          </a:r>
          <a:endParaRPr lang="en-US"/>
        </a:p>
      </dgm:t>
    </dgm:pt>
    <dgm:pt modelId="{78AB231B-6E6B-4659-9DA9-433187901CF5}" type="parTrans" cxnId="{110E433F-5944-4066-B8A8-53B14A732CAF}">
      <dgm:prSet/>
      <dgm:spPr/>
      <dgm:t>
        <a:bodyPr/>
        <a:lstStyle/>
        <a:p>
          <a:endParaRPr lang="en-US" sz="800"/>
        </a:p>
      </dgm:t>
    </dgm:pt>
    <dgm:pt modelId="{26F9F180-DC04-41E3-930D-FA78806B0A0A}" type="sibTrans" cxnId="{110E433F-5944-4066-B8A8-53B14A732CAF}">
      <dgm:prSet/>
      <dgm:spPr/>
      <dgm:t>
        <a:bodyPr/>
        <a:lstStyle/>
        <a:p>
          <a:endParaRPr lang="en-US"/>
        </a:p>
      </dgm:t>
    </dgm:pt>
    <dgm:pt modelId="{C4B6F61A-2DA5-E245-AE99-9E9BF4CC3B80}" type="pres">
      <dgm:prSet presAssocID="{08CFEF0B-25CC-4733-BDA3-DF1BF8187F65}" presName="vert0" presStyleCnt="0">
        <dgm:presLayoutVars>
          <dgm:dir/>
          <dgm:animOne val="branch"/>
          <dgm:animLvl val="lvl"/>
        </dgm:presLayoutVars>
      </dgm:prSet>
      <dgm:spPr/>
    </dgm:pt>
    <dgm:pt modelId="{40DEAA8F-198C-6942-8B44-86D12CB4AFE6}" type="pres">
      <dgm:prSet presAssocID="{532C747A-A2E8-4106-9649-08899E9C36D5}" presName="thickLine" presStyleLbl="alignNode1" presStyleIdx="0" presStyleCnt="10"/>
      <dgm:spPr/>
    </dgm:pt>
    <dgm:pt modelId="{52BC60D7-5097-5A4C-A990-D67E6CE18083}" type="pres">
      <dgm:prSet presAssocID="{532C747A-A2E8-4106-9649-08899E9C36D5}" presName="horz1" presStyleCnt="0"/>
      <dgm:spPr/>
    </dgm:pt>
    <dgm:pt modelId="{68F5F32F-5366-CE43-9770-F99E90C3ED2D}" type="pres">
      <dgm:prSet presAssocID="{532C747A-A2E8-4106-9649-08899E9C36D5}" presName="tx1" presStyleLbl="revTx" presStyleIdx="0" presStyleCnt="10"/>
      <dgm:spPr/>
    </dgm:pt>
    <dgm:pt modelId="{5D657919-5DA5-BE45-9511-ED963C181DB0}" type="pres">
      <dgm:prSet presAssocID="{532C747A-A2E8-4106-9649-08899E9C36D5}" presName="vert1" presStyleCnt="0"/>
      <dgm:spPr/>
    </dgm:pt>
    <dgm:pt modelId="{7E19A9AD-F962-9D41-962E-02D224235676}" type="pres">
      <dgm:prSet presAssocID="{E37F0C5F-A8A2-4D3D-A015-B9A285736924}" presName="thickLine" presStyleLbl="alignNode1" presStyleIdx="1" presStyleCnt="10"/>
      <dgm:spPr/>
    </dgm:pt>
    <dgm:pt modelId="{B7F2A97A-EB9F-9242-A73F-6AACD4C362D8}" type="pres">
      <dgm:prSet presAssocID="{E37F0C5F-A8A2-4D3D-A015-B9A285736924}" presName="horz1" presStyleCnt="0"/>
      <dgm:spPr/>
    </dgm:pt>
    <dgm:pt modelId="{D1FE1B69-8585-834A-9162-B853E9401BF9}" type="pres">
      <dgm:prSet presAssocID="{E37F0C5F-A8A2-4D3D-A015-B9A285736924}" presName="tx1" presStyleLbl="revTx" presStyleIdx="1" presStyleCnt="10"/>
      <dgm:spPr/>
    </dgm:pt>
    <dgm:pt modelId="{EF947CBB-E95C-804F-A1CB-E0B24F6899DE}" type="pres">
      <dgm:prSet presAssocID="{E37F0C5F-A8A2-4D3D-A015-B9A285736924}" presName="vert1" presStyleCnt="0"/>
      <dgm:spPr/>
    </dgm:pt>
    <dgm:pt modelId="{4851ACF3-3860-FB44-BD31-B7F68D4C1D76}" type="pres">
      <dgm:prSet presAssocID="{C52E3A4B-1B49-4790-B5C7-84C4861F2CE6}" presName="thickLine" presStyleLbl="alignNode1" presStyleIdx="2" presStyleCnt="10"/>
      <dgm:spPr/>
    </dgm:pt>
    <dgm:pt modelId="{763570CA-737B-3845-AE62-E694B80C2729}" type="pres">
      <dgm:prSet presAssocID="{C52E3A4B-1B49-4790-B5C7-84C4861F2CE6}" presName="horz1" presStyleCnt="0"/>
      <dgm:spPr/>
    </dgm:pt>
    <dgm:pt modelId="{F8F88D6F-620A-944F-9689-00A3291C04C8}" type="pres">
      <dgm:prSet presAssocID="{C52E3A4B-1B49-4790-B5C7-84C4861F2CE6}" presName="tx1" presStyleLbl="revTx" presStyleIdx="2" presStyleCnt="10"/>
      <dgm:spPr/>
    </dgm:pt>
    <dgm:pt modelId="{3E02C757-E88F-CF4E-9868-610F0C3CB62F}" type="pres">
      <dgm:prSet presAssocID="{C52E3A4B-1B49-4790-B5C7-84C4861F2CE6}" presName="vert1" presStyleCnt="0"/>
      <dgm:spPr/>
    </dgm:pt>
    <dgm:pt modelId="{B02949A0-EB21-764B-BC23-AFD561472CF1}" type="pres">
      <dgm:prSet presAssocID="{90047B3F-CBD9-4CB4-A243-4035255083C0}" presName="thickLine" presStyleLbl="alignNode1" presStyleIdx="3" presStyleCnt="10"/>
      <dgm:spPr/>
    </dgm:pt>
    <dgm:pt modelId="{27B7B8D2-8BAF-FC4F-B24A-AD70DC970D9B}" type="pres">
      <dgm:prSet presAssocID="{90047B3F-CBD9-4CB4-A243-4035255083C0}" presName="horz1" presStyleCnt="0"/>
      <dgm:spPr/>
    </dgm:pt>
    <dgm:pt modelId="{3C77B8F3-B0D5-4548-9888-905F90F759C8}" type="pres">
      <dgm:prSet presAssocID="{90047B3F-CBD9-4CB4-A243-4035255083C0}" presName="tx1" presStyleLbl="revTx" presStyleIdx="3" presStyleCnt="10"/>
      <dgm:spPr/>
    </dgm:pt>
    <dgm:pt modelId="{57DE7D59-62CA-9F45-9533-03C49DF0FBE5}" type="pres">
      <dgm:prSet presAssocID="{90047B3F-CBD9-4CB4-A243-4035255083C0}" presName="vert1" presStyleCnt="0"/>
      <dgm:spPr/>
    </dgm:pt>
    <dgm:pt modelId="{2FCD5C77-F662-4046-BA61-6D60A0C06D34}" type="pres">
      <dgm:prSet presAssocID="{0616518C-ADF3-4102-8185-5FFC12B33316}" presName="thickLine" presStyleLbl="alignNode1" presStyleIdx="4" presStyleCnt="10"/>
      <dgm:spPr/>
    </dgm:pt>
    <dgm:pt modelId="{66C346BB-3E8D-7E45-9AF2-8C8E865BD75E}" type="pres">
      <dgm:prSet presAssocID="{0616518C-ADF3-4102-8185-5FFC12B33316}" presName="horz1" presStyleCnt="0"/>
      <dgm:spPr/>
    </dgm:pt>
    <dgm:pt modelId="{0BB59830-739F-5645-822D-F1A787396D03}" type="pres">
      <dgm:prSet presAssocID="{0616518C-ADF3-4102-8185-5FFC12B33316}" presName="tx1" presStyleLbl="revTx" presStyleIdx="4" presStyleCnt="10"/>
      <dgm:spPr/>
    </dgm:pt>
    <dgm:pt modelId="{9D026244-F729-6B4E-A1AE-D7FE4D5D315E}" type="pres">
      <dgm:prSet presAssocID="{0616518C-ADF3-4102-8185-5FFC12B33316}" presName="vert1" presStyleCnt="0"/>
      <dgm:spPr/>
    </dgm:pt>
    <dgm:pt modelId="{F2FA2BD7-87BE-0140-9E64-EF0BA514D92D}" type="pres">
      <dgm:prSet presAssocID="{9703444F-79BF-4F4B-9170-4F2F5224DDB6}" presName="thickLine" presStyleLbl="alignNode1" presStyleIdx="5" presStyleCnt="10"/>
      <dgm:spPr/>
    </dgm:pt>
    <dgm:pt modelId="{C492DE61-0198-A94C-8339-B4F4612B0A01}" type="pres">
      <dgm:prSet presAssocID="{9703444F-79BF-4F4B-9170-4F2F5224DDB6}" presName="horz1" presStyleCnt="0"/>
      <dgm:spPr/>
    </dgm:pt>
    <dgm:pt modelId="{D0410256-417B-2D49-8916-45AAB3579BC1}" type="pres">
      <dgm:prSet presAssocID="{9703444F-79BF-4F4B-9170-4F2F5224DDB6}" presName="tx1" presStyleLbl="revTx" presStyleIdx="5" presStyleCnt="10"/>
      <dgm:spPr/>
    </dgm:pt>
    <dgm:pt modelId="{6EAC23D2-23BE-7847-A351-FB219077C724}" type="pres">
      <dgm:prSet presAssocID="{9703444F-79BF-4F4B-9170-4F2F5224DDB6}" presName="vert1" presStyleCnt="0"/>
      <dgm:spPr/>
    </dgm:pt>
    <dgm:pt modelId="{337DCD17-014E-5646-BF68-26E360D91346}" type="pres">
      <dgm:prSet presAssocID="{9C8FAB66-F3E3-4DAC-851F-AA0C8214CD26}" presName="thickLine" presStyleLbl="alignNode1" presStyleIdx="6" presStyleCnt="10"/>
      <dgm:spPr/>
    </dgm:pt>
    <dgm:pt modelId="{03394A01-F524-5042-8589-ADDAF570C8B6}" type="pres">
      <dgm:prSet presAssocID="{9C8FAB66-F3E3-4DAC-851F-AA0C8214CD26}" presName="horz1" presStyleCnt="0"/>
      <dgm:spPr/>
    </dgm:pt>
    <dgm:pt modelId="{80EE15DD-68F7-F44F-A3C9-8001B9A65509}" type="pres">
      <dgm:prSet presAssocID="{9C8FAB66-F3E3-4DAC-851F-AA0C8214CD26}" presName="tx1" presStyleLbl="revTx" presStyleIdx="6" presStyleCnt="10"/>
      <dgm:spPr/>
    </dgm:pt>
    <dgm:pt modelId="{5CD66EC9-BAC2-F74C-961F-9B295D075682}" type="pres">
      <dgm:prSet presAssocID="{9C8FAB66-F3E3-4DAC-851F-AA0C8214CD26}" presName="vert1" presStyleCnt="0"/>
      <dgm:spPr/>
    </dgm:pt>
    <dgm:pt modelId="{01EB4705-E0D5-BF48-BB22-75B7A720BAA0}" type="pres">
      <dgm:prSet presAssocID="{AEB6B698-9D1D-4C0C-9415-3C47BBDD2FB5}" presName="thickLine" presStyleLbl="alignNode1" presStyleIdx="7" presStyleCnt="10"/>
      <dgm:spPr/>
    </dgm:pt>
    <dgm:pt modelId="{E4AAAA5A-6FD5-6245-9ED6-005676650893}" type="pres">
      <dgm:prSet presAssocID="{AEB6B698-9D1D-4C0C-9415-3C47BBDD2FB5}" presName="horz1" presStyleCnt="0"/>
      <dgm:spPr/>
    </dgm:pt>
    <dgm:pt modelId="{EE15F0EF-1CB2-5447-B43E-622BFE898BD6}" type="pres">
      <dgm:prSet presAssocID="{AEB6B698-9D1D-4C0C-9415-3C47BBDD2FB5}" presName="tx1" presStyleLbl="revTx" presStyleIdx="7" presStyleCnt="10"/>
      <dgm:spPr/>
    </dgm:pt>
    <dgm:pt modelId="{D2FA4414-406B-A848-8717-89BF306DF76F}" type="pres">
      <dgm:prSet presAssocID="{AEB6B698-9D1D-4C0C-9415-3C47BBDD2FB5}" presName="vert1" presStyleCnt="0"/>
      <dgm:spPr/>
    </dgm:pt>
    <dgm:pt modelId="{77C7CC96-FBB1-414B-A7A9-D24B332FF109}" type="pres">
      <dgm:prSet presAssocID="{DD1B9826-04FE-47F9-871C-0D2081D21515}" presName="thickLine" presStyleLbl="alignNode1" presStyleIdx="8" presStyleCnt="10"/>
      <dgm:spPr/>
    </dgm:pt>
    <dgm:pt modelId="{51E14072-9F40-864A-BF54-C46A1BD8299D}" type="pres">
      <dgm:prSet presAssocID="{DD1B9826-04FE-47F9-871C-0D2081D21515}" presName="horz1" presStyleCnt="0"/>
      <dgm:spPr/>
    </dgm:pt>
    <dgm:pt modelId="{10443294-C91F-C446-A1EF-BDFB14920DC2}" type="pres">
      <dgm:prSet presAssocID="{DD1B9826-04FE-47F9-871C-0D2081D21515}" presName="tx1" presStyleLbl="revTx" presStyleIdx="8" presStyleCnt="10"/>
      <dgm:spPr/>
    </dgm:pt>
    <dgm:pt modelId="{0F73E79D-8064-6040-A9F3-0964DB1B813F}" type="pres">
      <dgm:prSet presAssocID="{DD1B9826-04FE-47F9-871C-0D2081D21515}" presName="vert1" presStyleCnt="0"/>
      <dgm:spPr/>
    </dgm:pt>
    <dgm:pt modelId="{B181177B-DD1F-1741-A9B6-1D01781E105C}" type="pres">
      <dgm:prSet presAssocID="{39E45916-2946-4EF7-BBA6-BC55C2864F9B}" presName="thickLine" presStyleLbl="alignNode1" presStyleIdx="9" presStyleCnt="10"/>
      <dgm:spPr/>
    </dgm:pt>
    <dgm:pt modelId="{BEA82DC6-139C-D748-9953-F8B967FDCEB3}" type="pres">
      <dgm:prSet presAssocID="{39E45916-2946-4EF7-BBA6-BC55C2864F9B}" presName="horz1" presStyleCnt="0"/>
      <dgm:spPr/>
    </dgm:pt>
    <dgm:pt modelId="{32934B33-BD82-B04F-ADC6-149FF0557F49}" type="pres">
      <dgm:prSet presAssocID="{39E45916-2946-4EF7-BBA6-BC55C2864F9B}" presName="tx1" presStyleLbl="revTx" presStyleIdx="9" presStyleCnt="10"/>
      <dgm:spPr/>
    </dgm:pt>
    <dgm:pt modelId="{B8927779-274A-EA4A-A2CB-FA306254D6E7}" type="pres">
      <dgm:prSet presAssocID="{39E45916-2946-4EF7-BBA6-BC55C2864F9B}" presName="vert1" presStyleCnt="0"/>
      <dgm:spPr/>
    </dgm:pt>
  </dgm:ptLst>
  <dgm:cxnLst>
    <dgm:cxn modelId="{CEF8C605-BC1F-431E-93D1-98CE768A5A2A}" srcId="{08CFEF0B-25CC-4733-BDA3-DF1BF8187F65}" destId="{532C747A-A2E8-4106-9649-08899E9C36D5}" srcOrd="0" destOrd="0" parTransId="{4C8D6511-EFC9-43C4-83F7-CFE979372513}" sibTransId="{83B6AA9A-6BF3-47CB-9063-F46A2FE41A26}"/>
    <dgm:cxn modelId="{F3FD1508-6006-43FC-B608-240F336993EB}" srcId="{08CFEF0B-25CC-4733-BDA3-DF1BF8187F65}" destId="{90047B3F-CBD9-4CB4-A243-4035255083C0}" srcOrd="3" destOrd="0" parTransId="{405E132A-0775-48E9-BAC7-F76272084B4C}" sibTransId="{71B018EC-D62F-4FBC-8BE1-B31A8AABF7C7}"/>
    <dgm:cxn modelId="{361A3222-E9A5-4867-B8DC-4AC11729F94D}" srcId="{08CFEF0B-25CC-4733-BDA3-DF1BF8187F65}" destId="{0616518C-ADF3-4102-8185-5FFC12B33316}" srcOrd="4" destOrd="0" parTransId="{E46FFFB1-014F-4214-9F64-B23B3DE0F716}" sibTransId="{C0AB6EE4-002E-4368-8D59-DB881B3F0140}"/>
    <dgm:cxn modelId="{83345B30-C6A4-4860-8799-8E9B735346E3}" srcId="{08CFEF0B-25CC-4733-BDA3-DF1BF8187F65}" destId="{AEB6B698-9D1D-4C0C-9415-3C47BBDD2FB5}" srcOrd="7" destOrd="0" parTransId="{30EFDF2E-6652-4C09-AF65-E8CEEEBDDF63}" sibTransId="{89C97C3E-2908-48B5-91C8-84B2885D3AD9}"/>
    <dgm:cxn modelId="{CCF1E63A-669C-A046-9726-784FC3E62045}" type="presOf" srcId="{C52E3A4B-1B49-4790-B5C7-84C4861F2CE6}" destId="{F8F88D6F-620A-944F-9689-00A3291C04C8}" srcOrd="0" destOrd="0" presId="urn:microsoft.com/office/officeart/2008/layout/LinedList"/>
    <dgm:cxn modelId="{110E433F-5944-4066-B8A8-53B14A732CAF}" srcId="{08CFEF0B-25CC-4733-BDA3-DF1BF8187F65}" destId="{39E45916-2946-4EF7-BBA6-BC55C2864F9B}" srcOrd="9" destOrd="0" parTransId="{78AB231B-6E6B-4659-9DA9-433187901CF5}" sibTransId="{26F9F180-DC04-41E3-930D-FA78806B0A0A}"/>
    <dgm:cxn modelId="{28C8763F-59B6-704B-AC6B-EABB028E3BF4}" type="presOf" srcId="{532C747A-A2E8-4106-9649-08899E9C36D5}" destId="{68F5F32F-5366-CE43-9770-F99E90C3ED2D}" srcOrd="0" destOrd="0" presId="urn:microsoft.com/office/officeart/2008/layout/LinedList"/>
    <dgm:cxn modelId="{1C6C4451-6AB0-414F-A924-3A857CF1EAA8}" srcId="{08CFEF0B-25CC-4733-BDA3-DF1BF8187F65}" destId="{9703444F-79BF-4F4B-9170-4F2F5224DDB6}" srcOrd="5" destOrd="0" parTransId="{57F6982D-8061-4BBF-89AD-DDAFD9F57C9F}" sibTransId="{D3846173-98AF-4601-A36E-D0D3852C4D14}"/>
    <dgm:cxn modelId="{7E7E5261-1226-704B-9BF2-92101832C372}" type="presOf" srcId="{9703444F-79BF-4F4B-9170-4F2F5224DDB6}" destId="{D0410256-417B-2D49-8916-45AAB3579BC1}" srcOrd="0" destOrd="0" presId="urn:microsoft.com/office/officeart/2008/layout/LinedList"/>
    <dgm:cxn modelId="{4BB33E6B-2E1A-074A-8984-B454D64FD8A8}" type="presOf" srcId="{08CFEF0B-25CC-4733-BDA3-DF1BF8187F65}" destId="{C4B6F61A-2DA5-E245-AE99-9E9BF4CC3B80}" srcOrd="0" destOrd="0" presId="urn:microsoft.com/office/officeart/2008/layout/LinedList"/>
    <dgm:cxn modelId="{0C6C0F6E-BBD3-3548-B2AC-3145FA9FDA13}" type="presOf" srcId="{0616518C-ADF3-4102-8185-5FFC12B33316}" destId="{0BB59830-739F-5645-822D-F1A787396D03}" srcOrd="0" destOrd="0" presId="urn:microsoft.com/office/officeart/2008/layout/LinedList"/>
    <dgm:cxn modelId="{A71A9C73-D075-4B99-B3F6-95F355D85F3B}" srcId="{08CFEF0B-25CC-4733-BDA3-DF1BF8187F65}" destId="{9C8FAB66-F3E3-4DAC-851F-AA0C8214CD26}" srcOrd="6" destOrd="0" parTransId="{8054F1B7-00B6-4332-B5E6-9822DE4AD4BA}" sibTransId="{82CB8BD7-4130-48E0-8685-F4681F1A11AC}"/>
    <dgm:cxn modelId="{1C5E8776-AD79-1D44-A397-FEABA98F7C49}" type="presOf" srcId="{39E45916-2946-4EF7-BBA6-BC55C2864F9B}" destId="{32934B33-BD82-B04F-ADC6-149FF0557F49}" srcOrd="0" destOrd="0" presId="urn:microsoft.com/office/officeart/2008/layout/LinedList"/>
    <dgm:cxn modelId="{3A19DBAF-640A-604D-97C0-A4C262D26696}" type="presOf" srcId="{9C8FAB66-F3E3-4DAC-851F-AA0C8214CD26}" destId="{80EE15DD-68F7-F44F-A3C9-8001B9A65509}" srcOrd="0" destOrd="0" presId="urn:microsoft.com/office/officeart/2008/layout/LinedList"/>
    <dgm:cxn modelId="{28FDDBB1-D778-2644-8E00-6D78F20E4DAD}" type="presOf" srcId="{DD1B9826-04FE-47F9-871C-0D2081D21515}" destId="{10443294-C91F-C446-A1EF-BDFB14920DC2}" srcOrd="0" destOrd="0" presId="urn:microsoft.com/office/officeart/2008/layout/LinedList"/>
    <dgm:cxn modelId="{46EE57B7-3F2D-CE48-840C-E8ED3051EF48}" type="presOf" srcId="{AEB6B698-9D1D-4C0C-9415-3C47BBDD2FB5}" destId="{EE15F0EF-1CB2-5447-B43E-622BFE898BD6}" srcOrd="0" destOrd="0" presId="urn:microsoft.com/office/officeart/2008/layout/LinedList"/>
    <dgm:cxn modelId="{6B681BCD-672B-458E-A7EC-73207EF06426}" srcId="{08CFEF0B-25CC-4733-BDA3-DF1BF8187F65}" destId="{DD1B9826-04FE-47F9-871C-0D2081D21515}" srcOrd="8" destOrd="0" parTransId="{F987400D-954E-4D2E-ADCF-AD2971477179}" sibTransId="{FDF3E09E-D455-447C-ADC2-7ABBDB6F1E85}"/>
    <dgm:cxn modelId="{4AA497CF-E95B-4F0A-B5EF-E0AA48DF2CEA}" srcId="{08CFEF0B-25CC-4733-BDA3-DF1BF8187F65}" destId="{C52E3A4B-1B49-4790-B5C7-84C4861F2CE6}" srcOrd="2" destOrd="0" parTransId="{12C0CE9B-FB11-484A-950E-1D111A2D6572}" sibTransId="{D9368361-6C85-4248-BB28-E96894AC7E40}"/>
    <dgm:cxn modelId="{CFAF6FD2-D51E-C54C-B8D8-57B1B0DD736B}" type="presOf" srcId="{E37F0C5F-A8A2-4D3D-A015-B9A285736924}" destId="{D1FE1B69-8585-834A-9162-B853E9401BF9}" srcOrd="0" destOrd="0" presId="urn:microsoft.com/office/officeart/2008/layout/LinedList"/>
    <dgm:cxn modelId="{D94C40DB-FA9A-4CCA-9F15-A59BCB4568C2}" srcId="{08CFEF0B-25CC-4733-BDA3-DF1BF8187F65}" destId="{E37F0C5F-A8A2-4D3D-A015-B9A285736924}" srcOrd="1" destOrd="0" parTransId="{678FCD6B-8543-4305-B09B-6AD922E19E50}" sibTransId="{BA03D5A8-B8DD-49BC-B55A-8DC38715D8A4}"/>
    <dgm:cxn modelId="{05B80DEF-9B90-3D41-AD16-E327B41E37E1}" type="presOf" srcId="{90047B3F-CBD9-4CB4-A243-4035255083C0}" destId="{3C77B8F3-B0D5-4548-9888-905F90F759C8}" srcOrd="0" destOrd="0" presId="urn:microsoft.com/office/officeart/2008/layout/LinedList"/>
    <dgm:cxn modelId="{E1F5A892-2C26-E945-8EB7-F391A9B60611}" type="presParOf" srcId="{C4B6F61A-2DA5-E245-AE99-9E9BF4CC3B80}" destId="{40DEAA8F-198C-6942-8B44-86D12CB4AFE6}" srcOrd="0" destOrd="0" presId="urn:microsoft.com/office/officeart/2008/layout/LinedList"/>
    <dgm:cxn modelId="{B1C7D94F-87E4-AF48-9B23-EB87B8498042}" type="presParOf" srcId="{C4B6F61A-2DA5-E245-AE99-9E9BF4CC3B80}" destId="{52BC60D7-5097-5A4C-A990-D67E6CE18083}" srcOrd="1" destOrd="0" presId="urn:microsoft.com/office/officeart/2008/layout/LinedList"/>
    <dgm:cxn modelId="{6EF9D35F-E0B0-7B4D-9A1F-89FD9DDC38B7}" type="presParOf" srcId="{52BC60D7-5097-5A4C-A990-D67E6CE18083}" destId="{68F5F32F-5366-CE43-9770-F99E90C3ED2D}" srcOrd="0" destOrd="0" presId="urn:microsoft.com/office/officeart/2008/layout/LinedList"/>
    <dgm:cxn modelId="{E7F63560-D85D-7243-A372-8452C86EB107}" type="presParOf" srcId="{52BC60D7-5097-5A4C-A990-D67E6CE18083}" destId="{5D657919-5DA5-BE45-9511-ED963C181DB0}" srcOrd="1" destOrd="0" presId="urn:microsoft.com/office/officeart/2008/layout/LinedList"/>
    <dgm:cxn modelId="{6469F910-6CAD-B14A-AE70-2FF17E34612A}" type="presParOf" srcId="{C4B6F61A-2DA5-E245-AE99-9E9BF4CC3B80}" destId="{7E19A9AD-F962-9D41-962E-02D224235676}" srcOrd="2" destOrd="0" presId="urn:microsoft.com/office/officeart/2008/layout/LinedList"/>
    <dgm:cxn modelId="{25298DEB-E731-854C-9A36-4DB944BFD37D}" type="presParOf" srcId="{C4B6F61A-2DA5-E245-AE99-9E9BF4CC3B80}" destId="{B7F2A97A-EB9F-9242-A73F-6AACD4C362D8}" srcOrd="3" destOrd="0" presId="urn:microsoft.com/office/officeart/2008/layout/LinedList"/>
    <dgm:cxn modelId="{5EA00100-1470-B845-A784-DAEF6EB5F505}" type="presParOf" srcId="{B7F2A97A-EB9F-9242-A73F-6AACD4C362D8}" destId="{D1FE1B69-8585-834A-9162-B853E9401BF9}" srcOrd="0" destOrd="0" presId="urn:microsoft.com/office/officeart/2008/layout/LinedList"/>
    <dgm:cxn modelId="{F0F1D39F-FE07-934D-BF86-1095F064B4F4}" type="presParOf" srcId="{B7F2A97A-EB9F-9242-A73F-6AACD4C362D8}" destId="{EF947CBB-E95C-804F-A1CB-E0B24F6899DE}" srcOrd="1" destOrd="0" presId="urn:microsoft.com/office/officeart/2008/layout/LinedList"/>
    <dgm:cxn modelId="{F6B29F67-D36F-EC4F-9FC0-B0383E4866D2}" type="presParOf" srcId="{C4B6F61A-2DA5-E245-AE99-9E9BF4CC3B80}" destId="{4851ACF3-3860-FB44-BD31-B7F68D4C1D76}" srcOrd="4" destOrd="0" presId="urn:microsoft.com/office/officeart/2008/layout/LinedList"/>
    <dgm:cxn modelId="{992CBDBC-340A-6C4A-BBC7-7403F995BD0C}" type="presParOf" srcId="{C4B6F61A-2DA5-E245-AE99-9E9BF4CC3B80}" destId="{763570CA-737B-3845-AE62-E694B80C2729}" srcOrd="5" destOrd="0" presId="urn:microsoft.com/office/officeart/2008/layout/LinedList"/>
    <dgm:cxn modelId="{F70CC234-FCF3-AD47-ABDC-331C66415215}" type="presParOf" srcId="{763570CA-737B-3845-AE62-E694B80C2729}" destId="{F8F88D6F-620A-944F-9689-00A3291C04C8}" srcOrd="0" destOrd="0" presId="urn:microsoft.com/office/officeart/2008/layout/LinedList"/>
    <dgm:cxn modelId="{02EEDAB0-EF1D-004C-AA74-FD41FE644BB9}" type="presParOf" srcId="{763570CA-737B-3845-AE62-E694B80C2729}" destId="{3E02C757-E88F-CF4E-9868-610F0C3CB62F}" srcOrd="1" destOrd="0" presId="urn:microsoft.com/office/officeart/2008/layout/LinedList"/>
    <dgm:cxn modelId="{DBD985CA-7016-5541-9897-D7A3F12B80E6}" type="presParOf" srcId="{C4B6F61A-2DA5-E245-AE99-9E9BF4CC3B80}" destId="{B02949A0-EB21-764B-BC23-AFD561472CF1}" srcOrd="6" destOrd="0" presId="urn:microsoft.com/office/officeart/2008/layout/LinedList"/>
    <dgm:cxn modelId="{2FC47348-B1A2-9646-B8F5-7D780A90FF53}" type="presParOf" srcId="{C4B6F61A-2DA5-E245-AE99-9E9BF4CC3B80}" destId="{27B7B8D2-8BAF-FC4F-B24A-AD70DC970D9B}" srcOrd="7" destOrd="0" presId="urn:microsoft.com/office/officeart/2008/layout/LinedList"/>
    <dgm:cxn modelId="{2223FB82-365B-DD44-B71F-F4730D49995B}" type="presParOf" srcId="{27B7B8D2-8BAF-FC4F-B24A-AD70DC970D9B}" destId="{3C77B8F3-B0D5-4548-9888-905F90F759C8}" srcOrd="0" destOrd="0" presId="urn:microsoft.com/office/officeart/2008/layout/LinedList"/>
    <dgm:cxn modelId="{7407DF5B-9569-ED4E-8616-8AE6599E22E1}" type="presParOf" srcId="{27B7B8D2-8BAF-FC4F-B24A-AD70DC970D9B}" destId="{57DE7D59-62CA-9F45-9533-03C49DF0FBE5}" srcOrd="1" destOrd="0" presId="urn:microsoft.com/office/officeart/2008/layout/LinedList"/>
    <dgm:cxn modelId="{2D0C2399-2A18-B64D-B87B-04FC8E95B5BB}" type="presParOf" srcId="{C4B6F61A-2DA5-E245-AE99-9E9BF4CC3B80}" destId="{2FCD5C77-F662-4046-BA61-6D60A0C06D34}" srcOrd="8" destOrd="0" presId="urn:microsoft.com/office/officeart/2008/layout/LinedList"/>
    <dgm:cxn modelId="{6F1599A4-ADD1-5946-8233-3B3E74845E33}" type="presParOf" srcId="{C4B6F61A-2DA5-E245-AE99-9E9BF4CC3B80}" destId="{66C346BB-3E8D-7E45-9AF2-8C8E865BD75E}" srcOrd="9" destOrd="0" presId="urn:microsoft.com/office/officeart/2008/layout/LinedList"/>
    <dgm:cxn modelId="{38372179-ADB2-9A4A-A7F9-00F55B415E23}" type="presParOf" srcId="{66C346BB-3E8D-7E45-9AF2-8C8E865BD75E}" destId="{0BB59830-739F-5645-822D-F1A787396D03}" srcOrd="0" destOrd="0" presId="urn:microsoft.com/office/officeart/2008/layout/LinedList"/>
    <dgm:cxn modelId="{C5981794-04DA-664B-92EB-D93937863B96}" type="presParOf" srcId="{66C346BB-3E8D-7E45-9AF2-8C8E865BD75E}" destId="{9D026244-F729-6B4E-A1AE-D7FE4D5D315E}" srcOrd="1" destOrd="0" presId="urn:microsoft.com/office/officeart/2008/layout/LinedList"/>
    <dgm:cxn modelId="{626ED3A8-ED53-EE40-8724-E99C4159B3B3}" type="presParOf" srcId="{C4B6F61A-2DA5-E245-AE99-9E9BF4CC3B80}" destId="{F2FA2BD7-87BE-0140-9E64-EF0BA514D92D}" srcOrd="10" destOrd="0" presId="urn:microsoft.com/office/officeart/2008/layout/LinedList"/>
    <dgm:cxn modelId="{194475F3-E2E9-F04D-8FC0-A6491F92C8A3}" type="presParOf" srcId="{C4B6F61A-2DA5-E245-AE99-9E9BF4CC3B80}" destId="{C492DE61-0198-A94C-8339-B4F4612B0A01}" srcOrd="11" destOrd="0" presId="urn:microsoft.com/office/officeart/2008/layout/LinedList"/>
    <dgm:cxn modelId="{F691CFDD-9709-7640-8A89-EBA2C6C983B5}" type="presParOf" srcId="{C492DE61-0198-A94C-8339-B4F4612B0A01}" destId="{D0410256-417B-2D49-8916-45AAB3579BC1}" srcOrd="0" destOrd="0" presId="urn:microsoft.com/office/officeart/2008/layout/LinedList"/>
    <dgm:cxn modelId="{1EB1EBB4-7C70-DF40-8420-4E7385A88CD7}" type="presParOf" srcId="{C492DE61-0198-A94C-8339-B4F4612B0A01}" destId="{6EAC23D2-23BE-7847-A351-FB219077C724}" srcOrd="1" destOrd="0" presId="urn:microsoft.com/office/officeart/2008/layout/LinedList"/>
    <dgm:cxn modelId="{EC52D5B5-14CD-CC4B-BCAA-C4FD2F2E6827}" type="presParOf" srcId="{C4B6F61A-2DA5-E245-AE99-9E9BF4CC3B80}" destId="{337DCD17-014E-5646-BF68-26E360D91346}" srcOrd="12" destOrd="0" presId="urn:microsoft.com/office/officeart/2008/layout/LinedList"/>
    <dgm:cxn modelId="{B2FD2593-F125-E341-8F93-8D34B0743248}" type="presParOf" srcId="{C4B6F61A-2DA5-E245-AE99-9E9BF4CC3B80}" destId="{03394A01-F524-5042-8589-ADDAF570C8B6}" srcOrd="13" destOrd="0" presId="urn:microsoft.com/office/officeart/2008/layout/LinedList"/>
    <dgm:cxn modelId="{80F163EC-3CE0-0842-B2AA-ABCE217F9DE5}" type="presParOf" srcId="{03394A01-F524-5042-8589-ADDAF570C8B6}" destId="{80EE15DD-68F7-F44F-A3C9-8001B9A65509}" srcOrd="0" destOrd="0" presId="urn:microsoft.com/office/officeart/2008/layout/LinedList"/>
    <dgm:cxn modelId="{6C11AABD-2716-454D-9EB8-CB09B67FDCAC}" type="presParOf" srcId="{03394A01-F524-5042-8589-ADDAF570C8B6}" destId="{5CD66EC9-BAC2-F74C-961F-9B295D075682}" srcOrd="1" destOrd="0" presId="urn:microsoft.com/office/officeart/2008/layout/LinedList"/>
    <dgm:cxn modelId="{F416DC30-B178-7748-A2E3-DEB3E65E783A}" type="presParOf" srcId="{C4B6F61A-2DA5-E245-AE99-9E9BF4CC3B80}" destId="{01EB4705-E0D5-BF48-BB22-75B7A720BAA0}" srcOrd="14" destOrd="0" presId="urn:microsoft.com/office/officeart/2008/layout/LinedList"/>
    <dgm:cxn modelId="{73BEFAFB-1929-E64D-883B-787473B50127}" type="presParOf" srcId="{C4B6F61A-2DA5-E245-AE99-9E9BF4CC3B80}" destId="{E4AAAA5A-6FD5-6245-9ED6-005676650893}" srcOrd="15" destOrd="0" presId="urn:microsoft.com/office/officeart/2008/layout/LinedList"/>
    <dgm:cxn modelId="{6EF5A904-6A9A-E545-B4AA-75308DAE20C9}" type="presParOf" srcId="{E4AAAA5A-6FD5-6245-9ED6-005676650893}" destId="{EE15F0EF-1CB2-5447-B43E-622BFE898BD6}" srcOrd="0" destOrd="0" presId="urn:microsoft.com/office/officeart/2008/layout/LinedList"/>
    <dgm:cxn modelId="{4A41483B-FC38-7341-A51A-E5C5057B0259}" type="presParOf" srcId="{E4AAAA5A-6FD5-6245-9ED6-005676650893}" destId="{D2FA4414-406B-A848-8717-89BF306DF76F}" srcOrd="1" destOrd="0" presId="urn:microsoft.com/office/officeart/2008/layout/LinedList"/>
    <dgm:cxn modelId="{61602C5F-1B44-D04F-B950-4B15746EF924}" type="presParOf" srcId="{C4B6F61A-2DA5-E245-AE99-9E9BF4CC3B80}" destId="{77C7CC96-FBB1-414B-A7A9-D24B332FF109}" srcOrd="16" destOrd="0" presId="urn:microsoft.com/office/officeart/2008/layout/LinedList"/>
    <dgm:cxn modelId="{2E36BDFD-9372-6E44-941F-473DB764E648}" type="presParOf" srcId="{C4B6F61A-2DA5-E245-AE99-9E9BF4CC3B80}" destId="{51E14072-9F40-864A-BF54-C46A1BD8299D}" srcOrd="17" destOrd="0" presId="urn:microsoft.com/office/officeart/2008/layout/LinedList"/>
    <dgm:cxn modelId="{0A1D03E9-6D66-BB4E-813F-8B6FB3458E55}" type="presParOf" srcId="{51E14072-9F40-864A-BF54-C46A1BD8299D}" destId="{10443294-C91F-C446-A1EF-BDFB14920DC2}" srcOrd="0" destOrd="0" presId="urn:microsoft.com/office/officeart/2008/layout/LinedList"/>
    <dgm:cxn modelId="{43419B19-59C2-CA49-B299-60CC8BA9200E}" type="presParOf" srcId="{51E14072-9F40-864A-BF54-C46A1BD8299D}" destId="{0F73E79D-8064-6040-A9F3-0964DB1B813F}" srcOrd="1" destOrd="0" presId="urn:microsoft.com/office/officeart/2008/layout/LinedList"/>
    <dgm:cxn modelId="{C31EEDA4-2670-FB41-9474-C630381A7324}" type="presParOf" srcId="{C4B6F61A-2DA5-E245-AE99-9E9BF4CC3B80}" destId="{B181177B-DD1F-1741-A9B6-1D01781E105C}" srcOrd="18" destOrd="0" presId="urn:microsoft.com/office/officeart/2008/layout/LinedList"/>
    <dgm:cxn modelId="{9C772FA9-CC69-C342-ABDB-0165F639D439}" type="presParOf" srcId="{C4B6F61A-2DA5-E245-AE99-9E9BF4CC3B80}" destId="{BEA82DC6-139C-D748-9953-F8B967FDCEB3}" srcOrd="19" destOrd="0" presId="urn:microsoft.com/office/officeart/2008/layout/LinedList"/>
    <dgm:cxn modelId="{BE1E274F-268A-734C-B3D6-F832F0E4E3DD}" type="presParOf" srcId="{BEA82DC6-139C-D748-9953-F8B967FDCEB3}" destId="{32934B33-BD82-B04F-ADC6-149FF0557F49}" srcOrd="0" destOrd="0" presId="urn:microsoft.com/office/officeart/2008/layout/LinedList"/>
    <dgm:cxn modelId="{15ADE353-0CA2-1647-A6AA-71870BBB4831}" type="presParOf" srcId="{BEA82DC6-139C-D748-9953-F8B967FDCEB3}" destId="{B8927779-274A-EA4A-A2CB-FA306254D6E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09A503-323A-454A-A002-1C772F6F9D9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FFD3FD80-202C-4381-930A-040A440C5021}">
      <dgm:prSet/>
      <dgm:spPr/>
      <dgm:t>
        <a:bodyPr/>
        <a:lstStyle/>
        <a:p>
          <a:r>
            <a:rPr lang="tr-TR"/>
            <a:t>Şirket yönetim ve mali yapısına uygun tedarikçilerden satın alımlar gerçekleştirilmektedir.</a:t>
          </a:r>
          <a:endParaRPr lang="en-US"/>
        </a:p>
      </dgm:t>
    </dgm:pt>
    <dgm:pt modelId="{B791101B-D3E3-4043-935A-F96CA10DE099}" type="parTrans" cxnId="{D152CD86-1BAC-49E8-897B-2E295CAE020D}">
      <dgm:prSet/>
      <dgm:spPr/>
      <dgm:t>
        <a:bodyPr/>
        <a:lstStyle/>
        <a:p>
          <a:endParaRPr lang="en-US" sz="3200"/>
        </a:p>
      </dgm:t>
    </dgm:pt>
    <dgm:pt modelId="{0A7975A5-6C5C-4002-8B32-54A768BA1029}" type="sibTrans" cxnId="{D152CD86-1BAC-49E8-897B-2E295CAE020D}">
      <dgm:prSet/>
      <dgm:spPr/>
      <dgm:t>
        <a:bodyPr/>
        <a:lstStyle/>
        <a:p>
          <a:endParaRPr lang="en-US"/>
        </a:p>
      </dgm:t>
    </dgm:pt>
    <dgm:pt modelId="{A3DBF54A-9F51-4F15-8DB8-26B24E1DB942}">
      <dgm:prSet/>
      <dgm:spPr/>
      <dgm:t>
        <a:bodyPr/>
        <a:lstStyle/>
        <a:p>
          <a:r>
            <a:rPr lang="tr-TR"/>
            <a:t>Tüm yasal düzenlemelere uyum sağlayan tedarikçiler ile çalışmaktayız.</a:t>
          </a:r>
          <a:endParaRPr lang="en-US"/>
        </a:p>
      </dgm:t>
    </dgm:pt>
    <dgm:pt modelId="{E1FC64BF-8DB8-4D59-B713-6910F522DA18}" type="parTrans" cxnId="{5D70F2F7-D5A9-433A-85C0-05D305C42A5A}">
      <dgm:prSet/>
      <dgm:spPr/>
      <dgm:t>
        <a:bodyPr/>
        <a:lstStyle/>
        <a:p>
          <a:endParaRPr lang="en-US" sz="3200"/>
        </a:p>
      </dgm:t>
    </dgm:pt>
    <dgm:pt modelId="{4033276B-D98B-46A5-8C48-0599D1BCE749}" type="sibTrans" cxnId="{5D70F2F7-D5A9-433A-85C0-05D305C42A5A}">
      <dgm:prSet/>
      <dgm:spPr/>
      <dgm:t>
        <a:bodyPr/>
        <a:lstStyle/>
        <a:p>
          <a:endParaRPr lang="en-US"/>
        </a:p>
      </dgm:t>
    </dgm:pt>
    <dgm:pt modelId="{D6E2D24A-D88E-400D-87F6-FADD6C38B18B}">
      <dgm:prSet/>
      <dgm:spPr/>
      <dgm:t>
        <a:bodyPr/>
        <a:lstStyle/>
        <a:p>
          <a:r>
            <a:rPr lang="tr-TR"/>
            <a:t>Tedarikçilerimizle işbirliği yaparak en çok tükettiğimiz malların sosyal ve çevresel risklerini değerlendirir, satın alma karar sürecimizde sosyal ve çevresel kriterleri de göz önünde bulundurmaktayız.</a:t>
          </a:r>
          <a:endParaRPr lang="en-US"/>
        </a:p>
      </dgm:t>
    </dgm:pt>
    <dgm:pt modelId="{ABA68BED-8E83-4201-A5A1-07D5AA5D0AF9}" type="parTrans" cxnId="{72E497BD-1997-4101-AF47-4971E08680BC}">
      <dgm:prSet/>
      <dgm:spPr/>
      <dgm:t>
        <a:bodyPr/>
        <a:lstStyle/>
        <a:p>
          <a:endParaRPr lang="en-US" sz="3200"/>
        </a:p>
      </dgm:t>
    </dgm:pt>
    <dgm:pt modelId="{27F92FF1-398D-4F34-98A2-1912F2381712}" type="sibTrans" cxnId="{72E497BD-1997-4101-AF47-4971E08680BC}">
      <dgm:prSet/>
      <dgm:spPr/>
      <dgm:t>
        <a:bodyPr/>
        <a:lstStyle/>
        <a:p>
          <a:endParaRPr lang="en-US"/>
        </a:p>
      </dgm:t>
    </dgm:pt>
    <dgm:pt modelId="{32A34160-94F4-4FF2-A95E-D34324AEEA93}">
      <dgm:prSet/>
      <dgm:spPr/>
      <dgm:t>
        <a:bodyPr/>
        <a:lstStyle/>
        <a:p>
          <a:r>
            <a:rPr lang="tr-TR"/>
            <a:t>İşletmemizde elektrikli cihaz alımlarında düşük enerji ile çalışan aletler tercih edilmektedir.</a:t>
          </a:r>
          <a:endParaRPr lang="en-US"/>
        </a:p>
      </dgm:t>
    </dgm:pt>
    <dgm:pt modelId="{4ABBE080-29F4-4AA9-B2A0-3A55A374D8CE}" type="parTrans" cxnId="{83EB9C68-F33C-428D-849F-59E226432254}">
      <dgm:prSet/>
      <dgm:spPr/>
      <dgm:t>
        <a:bodyPr/>
        <a:lstStyle/>
        <a:p>
          <a:endParaRPr lang="en-US" sz="3200"/>
        </a:p>
      </dgm:t>
    </dgm:pt>
    <dgm:pt modelId="{2D52642E-483D-4972-9DF2-376D376B1959}" type="sibTrans" cxnId="{83EB9C68-F33C-428D-849F-59E226432254}">
      <dgm:prSet/>
      <dgm:spPr/>
      <dgm:t>
        <a:bodyPr/>
        <a:lstStyle/>
        <a:p>
          <a:endParaRPr lang="en-US"/>
        </a:p>
      </dgm:t>
    </dgm:pt>
    <dgm:pt modelId="{0AB95265-BE8A-46BA-BF79-ECEB72038494}">
      <dgm:prSet/>
      <dgm:spPr/>
      <dgm:t>
        <a:bodyPr/>
        <a:lstStyle/>
        <a:p>
          <a:r>
            <a:rPr lang="tr-TR"/>
            <a:t>Bu doğrultuda tedarikçilerimizin tamamına yakınını yerel üreticiler ve tedarikçiler oluşturuyoruz. a</a:t>
          </a:r>
          <a:endParaRPr lang="en-US"/>
        </a:p>
      </dgm:t>
    </dgm:pt>
    <dgm:pt modelId="{2BB3B4DB-F816-4E8D-91A2-BDC202BB2C44}" type="parTrans" cxnId="{8B1A02E5-5274-4BA8-8C38-1F3FCCD8CF00}">
      <dgm:prSet/>
      <dgm:spPr/>
      <dgm:t>
        <a:bodyPr/>
        <a:lstStyle/>
        <a:p>
          <a:endParaRPr lang="en-US" sz="3200"/>
        </a:p>
      </dgm:t>
    </dgm:pt>
    <dgm:pt modelId="{68977AB0-A068-4F79-9D3D-E09EA4395EA8}" type="sibTrans" cxnId="{8B1A02E5-5274-4BA8-8C38-1F3FCCD8CF00}">
      <dgm:prSet/>
      <dgm:spPr/>
      <dgm:t>
        <a:bodyPr/>
        <a:lstStyle/>
        <a:p>
          <a:endParaRPr lang="en-US"/>
        </a:p>
      </dgm:t>
    </dgm:pt>
    <dgm:pt modelId="{6F1BFADC-2682-404B-BAD0-FF7C5CA6DDD9}" type="pres">
      <dgm:prSet presAssocID="{E209A503-323A-454A-A002-1C772F6F9D94}" presName="diagram" presStyleCnt="0">
        <dgm:presLayoutVars>
          <dgm:dir/>
          <dgm:resizeHandles val="exact"/>
        </dgm:presLayoutVars>
      </dgm:prSet>
      <dgm:spPr/>
    </dgm:pt>
    <dgm:pt modelId="{7C214BD9-27C1-6C4B-A652-C67784748A52}" type="pres">
      <dgm:prSet presAssocID="{FFD3FD80-202C-4381-930A-040A440C5021}" presName="node" presStyleLbl="node1" presStyleIdx="0" presStyleCnt="5">
        <dgm:presLayoutVars>
          <dgm:bulletEnabled val="1"/>
        </dgm:presLayoutVars>
      </dgm:prSet>
      <dgm:spPr/>
    </dgm:pt>
    <dgm:pt modelId="{6E48580A-FE61-A342-BFBC-E8AD4429D087}" type="pres">
      <dgm:prSet presAssocID="{0A7975A5-6C5C-4002-8B32-54A768BA1029}" presName="sibTrans" presStyleCnt="0"/>
      <dgm:spPr/>
    </dgm:pt>
    <dgm:pt modelId="{B4D8E22A-F40C-3646-B3CB-06E49C4E02AA}" type="pres">
      <dgm:prSet presAssocID="{A3DBF54A-9F51-4F15-8DB8-26B24E1DB942}" presName="node" presStyleLbl="node1" presStyleIdx="1" presStyleCnt="5">
        <dgm:presLayoutVars>
          <dgm:bulletEnabled val="1"/>
        </dgm:presLayoutVars>
      </dgm:prSet>
      <dgm:spPr/>
    </dgm:pt>
    <dgm:pt modelId="{0B7CB9F1-C3FA-F94D-A8C8-854AD63C0A6A}" type="pres">
      <dgm:prSet presAssocID="{4033276B-D98B-46A5-8C48-0599D1BCE749}" presName="sibTrans" presStyleCnt="0"/>
      <dgm:spPr/>
    </dgm:pt>
    <dgm:pt modelId="{76538B00-4DEE-5A43-99B0-75DA53597618}" type="pres">
      <dgm:prSet presAssocID="{D6E2D24A-D88E-400D-87F6-FADD6C38B18B}" presName="node" presStyleLbl="node1" presStyleIdx="2" presStyleCnt="5">
        <dgm:presLayoutVars>
          <dgm:bulletEnabled val="1"/>
        </dgm:presLayoutVars>
      </dgm:prSet>
      <dgm:spPr/>
    </dgm:pt>
    <dgm:pt modelId="{63880730-EA71-C74A-90BC-88562261C40B}" type="pres">
      <dgm:prSet presAssocID="{27F92FF1-398D-4F34-98A2-1912F2381712}" presName="sibTrans" presStyleCnt="0"/>
      <dgm:spPr/>
    </dgm:pt>
    <dgm:pt modelId="{32FD77AF-695C-FB41-87B4-F8652A46CC79}" type="pres">
      <dgm:prSet presAssocID="{32A34160-94F4-4FF2-A95E-D34324AEEA93}" presName="node" presStyleLbl="node1" presStyleIdx="3" presStyleCnt="5">
        <dgm:presLayoutVars>
          <dgm:bulletEnabled val="1"/>
        </dgm:presLayoutVars>
      </dgm:prSet>
      <dgm:spPr/>
    </dgm:pt>
    <dgm:pt modelId="{1E3A13D4-0115-0F45-AA92-2534AE7E4991}" type="pres">
      <dgm:prSet presAssocID="{2D52642E-483D-4972-9DF2-376D376B1959}" presName="sibTrans" presStyleCnt="0"/>
      <dgm:spPr/>
    </dgm:pt>
    <dgm:pt modelId="{F758FD8D-6AD5-F740-B17D-676E335EA1CC}" type="pres">
      <dgm:prSet presAssocID="{0AB95265-BE8A-46BA-BF79-ECEB72038494}" presName="node" presStyleLbl="node1" presStyleIdx="4" presStyleCnt="5">
        <dgm:presLayoutVars>
          <dgm:bulletEnabled val="1"/>
        </dgm:presLayoutVars>
      </dgm:prSet>
      <dgm:spPr/>
    </dgm:pt>
  </dgm:ptLst>
  <dgm:cxnLst>
    <dgm:cxn modelId="{4DB1B904-6506-2F4C-936E-B424A6A49FE1}" type="presOf" srcId="{A3DBF54A-9F51-4F15-8DB8-26B24E1DB942}" destId="{B4D8E22A-F40C-3646-B3CB-06E49C4E02AA}" srcOrd="0" destOrd="0" presId="urn:microsoft.com/office/officeart/2005/8/layout/default"/>
    <dgm:cxn modelId="{FE27911A-9F86-4544-83ED-196D99C2C4E5}" type="presOf" srcId="{E209A503-323A-454A-A002-1C772F6F9D94}" destId="{6F1BFADC-2682-404B-BAD0-FF7C5CA6DDD9}" srcOrd="0" destOrd="0" presId="urn:microsoft.com/office/officeart/2005/8/layout/default"/>
    <dgm:cxn modelId="{83EB9C68-F33C-428D-849F-59E226432254}" srcId="{E209A503-323A-454A-A002-1C772F6F9D94}" destId="{32A34160-94F4-4FF2-A95E-D34324AEEA93}" srcOrd="3" destOrd="0" parTransId="{4ABBE080-29F4-4AA9-B2A0-3A55A374D8CE}" sibTransId="{2D52642E-483D-4972-9DF2-376D376B1959}"/>
    <dgm:cxn modelId="{D152CD86-1BAC-49E8-897B-2E295CAE020D}" srcId="{E209A503-323A-454A-A002-1C772F6F9D94}" destId="{FFD3FD80-202C-4381-930A-040A440C5021}" srcOrd="0" destOrd="0" parTransId="{B791101B-D3E3-4043-935A-F96CA10DE099}" sibTransId="{0A7975A5-6C5C-4002-8B32-54A768BA1029}"/>
    <dgm:cxn modelId="{6EDE208C-DC66-F444-9756-5D97E96E053F}" type="presOf" srcId="{32A34160-94F4-4FF2-A95E-D34324AEEA93}" destId="{32FD77AF-695C-FB41-87B4-F8652A46CC79}" srcOrd="0" destOrd="0" presId="urn:microsoft.com/office/officeart/2005/8/layout/default"/>
    <dgm:cxn modelId="{A17C448F-A41C-4746-ABF5-F04A28CB8C9F}" type="presOf" srcId="{FFD3FD80-202C-4381-930A-040A440C5021}" destId="{7C214BD9-27C1-6C4B-A652-C67784748A52}" srcOrd="0" destOrd="0" presId="urn:microsoft.com/office/officeart/2005/8/layout/default"/>
    <dgm:cxn modelId="{BAD07FA0-E953-EA4C-9531-F14CA3085470}" type="presOf" srcId="{D6E2D24A-D88E-400D-87F6-FADD6C38B18B}" destId="{76538B00-4DEE-5A43-99B0-75DA53597618}" srcOrd="0" destOrd="0" presId="urn:microsoft.com/office/officeart/2005/8/layout/default"/>
    <dgm:cxn modelId="{72E497BD-1997-4101-AF47-4971E08680BC}" srcId="{E209A503-323A-454A-A002-1C772F6F9D94}" destId="{D6E2D24A-D88E-400D-87F6-FADD6C38B18B}" srcOrd="2" destOrd="0" parTransId="{ABA68BED-8E83-4201-A5A1-07D5AA5D0AF9}" sibTransId="{27F92FF1-398D-4F34-98A2-1912F2381712}"/>
    <dgm:cxn modelId="{FD4287DE-B2C3-D845-8467-AD5092E2E96C}" type="presOf" srcId="{0AB95265-BE8A-46BA-BF79-ECEB72038494}" destId="{F758FD8D-6AD5-F740-B17D-676E335EA1CC}" srcOrd="0" destOrd="0" presId="urn:microsoft.com/office/officeart/2005/8/layout/default"/>
    <dgm:cxn modelId="{8B1A02E5-5274-4BA8-8C38-1F3FCCD8CF00}" srcId="{E209A503-323A-454A-A002-1C772F6F9D94}" destId="{0AB95265-BE8A-46BA-BF79-ECEB72038494}" srcOrd="4" destOrd="0" parTransId="{2BB3B4DB-F816-4E8D-91A2-BDC202BB2C44}" sibTransId="{68977AB0-A068-4F79-9D3D-E09EA4395EA8}"/>
    <dgm:cxn modelId="{5D70F2F7-D5A9-433A-85C0-05D305C42A5A}" srcId="{E209A503-323A-454A-A002-1C772F6F9D94}" destId="{A3DBF54A-9F51-4F15-8DB8-26B24E1DB942}" srcOrd="1" destOrd="0" parTransId="{E1FC64BF-8DB8-4D59-B713-6910F522DA18}" sibTransId="{4033276B-D98B-46A5-8C48-0599D1BCE749}"/>
    <dgm:cxn modelId="{9BEA0B1B-FC17-2641-A76D-B1B04A959CA4}" type="presParOf" srcId="{6F1BFADC-2682-404B-BAD0-FF7C5CA6DDD9}" destId="{7C214BD9-27C1-6C4B-A652-C67784748A52}" srcOrd="0" destOrd="0" presId="urn:microsoft.com/office/officeart/2005/8/layout/default"/>
    <dgm:cxn modelId="{FD37FB51-F00D-9840-A72C-11EC119F7A53}" type="presParOf" srcId="{6F1BFADC-2682-404B-BAD0-FF7C5CA6DDD9}" destId="{6E48580A-FE61-A342-BFBC-E8AD4429D087}" srcOrd="1" destOrd="0" presId="urn:microsoft.com/office/officeart/2005/8/layout/default"/>
    <dgm:cxn modelId="{884C80D1-77CF-A84A-8B6C-2AAC23EC9D24}" type="presParOf" srcId="{6F1BFADC-2682-404B-BAD0-FF7C5CA6DDD9}" destId="{B4D8E22A-F40C-3646-B3CB-06E49C4E02AA}" srcOrd="2" destOrd="0" presId="urn:microsoft.com/office/officeart/2005/8/layout/default"/>
    <dgm:cxn modelId="{29676299-1A6B-A945-8DD5-0032606D062C}" type="presParOf" srcId="{6F1BFADC-2682-404B-BAD0-FF7C5CA6DDD9}" destId="{0B7CB9F1-C3FA-F94D-A8C8-854AD63C0A6A}" srcOrd="3" destOrd="0" presId="urn:microsoft.com/office/officeart/2005/8/layout/default"/>
    <dgm:cxn modelId="{6DABA95F-C59F-B842-B214-00451233E1FB}" type="presParOf" srcId="{6F1BFADC-2682-404B-BAD0-FF7C5CA6DDD9}" destId="{76538B00-4DEE-5A43-99B0-75DA53597618}" srcOrd="4" destOrd="0" presId="urn:microsoft.com/office/officeart/2005/8/layout/default"/>
    <dgm:cxn modelId="{498CDA45-B127-2747-BD99-5549BB35C9F4}" type="presParOf" srcId="{6F1BFADC-2682-404B-BAD0-FF7C5CA6DDD9}" destId="{63880730-EA71-C74A-90BC-88562261C40B}" srcOrd="5" destOrd="0" presId="urn:microsoft.com/office/officeart/2005/8/layout/default"/>
    <dgm:cxn modelId="{633F38DB-F70B-334B-8D95-8E13078AE919}" type="presParOf" srcId="{6F1BFADC-2682-404B-BAD0-FF7C5CA6DDD9}" destId="{32FD77AF-695C-FB41-87B4-F8652A46CC79}" srcOrd="6" destOrd="0" presId="urn:microsoft.com/office/officeart/2005/8/layout/default"/>
    <dgm:cxn modelId="{77259341-10BE-3141-861A-6F4F11A8BFE2}" type="presParOf" srcId="{6F1BFADC-2682-404B-BAD0-FF7C5CA6DDD9}" destId="{1E3A13D4-0115-0F45-AA92-2534AE7E4991}" srcOrd="7" destOrd="0" presId="urn:microsoft.com/office/officeart/2005/8/layout/default"/>
    <dgm:cxn modelId="{A4222A88-327D-CC4E-9AE1-68B6D5CCABBE}" type="presParOf" srcId="{6F1BFADC-2682-404B-BAD0-FF7C5CA6DDD9}" destId="{F758FD8D-6AD5-F740-B17D-676E335EA1C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B84E9-B428-DE42-B87F-B5E7C31E93E6}">
      <dsp:nvSpPr>
        <dsp:cNvPr id="0" name=""/>
        <dsp:cNvSpPr/>
      </dsp:nvSpPr>
      <dsp:spPr>
        <a:xfrm>
          <a:off x="0" y="327249"/>
          <a:ext cx="7886700" cy="181817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kern="1200"/>
            <a:t>Sürdürülebilirlik çalışmaları; çevreye, insana , doğaya , kültürel mirasa ve hatta gelecek nesillere gösterilen saygıdır. Bilinçli hareket etmek ve bu konuda örnek olarak etrafımızı da bilinçli hale getirebilmek en büyük arzumuzdur. Sürdürülebilirlik bireysel olarak başlar ancak toplumsal olarak hareket edilirse büyük etkileri olur. </a:t>
          </a:r>
          <a:endParaRPr lang="en-US" sz="2100" kern="1200"/>
        </a:p>
      </dsp:txBody>
      <dsp:txXfrm>
        <a:off x="88756" y="416005"/>
        <a:ext cx="7709188" cy="1640667"/>
      </dsp:txXfrm>
    </dsp:sp>
    <dsp:sp modelId="{6624E615-CFC5-3149-9B47-81A805D5610F}">
      <dsp:nvSpPr>
        <dsp:cNvPr id="0" name=""/>
        <dsp:cNvSpPr/>
      </dsp:nvSpPr>
      <dsp:spPr>
        <a:xfrm>
          <a:off x="0" y="2205909"/>
          <a:ext cx="7886700" cy="181817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kern="1200" dirty="0"/>
            <a:t>RAMİTOS HOTEL olarak turizmde </a:t>
          </a:r>
          <a:r>
            <a:rPr lang="tr-TR" sz="2100" b="0" kern="1200" dirty="0" err="1"/>
            <a:t>sürdürülebilirlik</a:t>
          </a:r>
          <a:r>
            <a:rPr lang="tr-TR" sz="2100" b="0" kern="1200" dirty="0"/>
            <a:t> </a:t>
          </a:r>
          <a:r>
            <a:rPr lang="tr-TR" sz="2100" b="0" kern="1200" dirty="0" err="1"/>
            <a:t>çalışmalarının</a:t>
          </a:r>
          <a:r>
            <a:rPr lang="tr-TR" sz="2100" b="0" kern="1200" dirty="0"/>
            <a:t> toplumsal, </a:t>
          </a:r>
          <a:r>
            <a:rPr lang="tr-TR" sz="2100" b="0" kern="1200" dirty="0" err="1"/>
            <a:t>çevresel</a:t>
          </a:r>
          <a:r>
            <a:rPr lang="tr-TR" sz="2100" b="0" kern="1200" dirty="0"/>
            <a:t> ve </a:t>
          </a:r>
          <a:r>
            <a:rPr lang="tr-TR" sz="2100" b="0" kern="1200" dirty="0" err="1"/>
            <a:t>kültürel</a:t>
          </a:r>
          <a:r>
            <a:rPr lang="tr-TR" sz="2100" b="0" kern="1200" dirty="0"/>
            <a:t> miras </a:t>
          </a:r>
          <a:r>
            <a:rPr lang="tr-TR" sz="2100" b="0" kern="1200" dirty="0" err="1"/>
            <a:t>üzerindeki</a:t>
          </a:r>
          <a:r>
            <a:rPr lang="tr-TR" sz="2100" b="0" kern="1200" dirty="0"/>
            <a:t> olumsuz etkileri en aza </a:t>
          </a:r>
          <a:r>
            <a:rPr lang="tr-TR" sz="2100" b="0" kern="1200" dirty="0" err="1"/>
            <a:t>indirdiğinin</a:t>
          </a:r>
          <a:r>
            <a:rPr lang="tr-TR" sz="2100" b="0" kern="1200" dirty="0"/>
            <a:t> ve </a:t>
          </a:r>
          <a:r>
            <a:rPr lang="tr-TR" sz="2100" b="0" kern="1200" dirty="0" err="1"/>
            <a:t>sürdürülebilir</a:t>
          </a:r>
          <a:r>
            <a:rPr lang="tr-TR" sz="2100" b="0" kern="1200" dirty="0"/>
            <a:t> turizmin </a:t>
          </a:r>
          <a:r>
            <a:rPr lang="tr-TR" sz="2100" b="0" kern="1200" dirty="0" err="1"/>
            <a:t>getirdiği</a:t>
          </a:r>
          <a:r>
            <a:rPr lang="tr-TR" sz="2100" b="0" kern="1200" dirty="0"/>
            <a:t> sorumlulukların bilincindeyiz. </a:t>
          </a:r>
          <a:endParaRPr lang="en-US" sz="2100" kern="1200" dirty="0"/>
        </a:p>
      </dsp:txBody>
      <dsp:txXfrm>
        <a:off x="88756" y="2294665"/>
        <a:ext cx="7709188" cy="1640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EAA8F-198C-6942-8B44-86D12CB4AFE6}">
      <dsp:nvSpPr>
        <dsp:cNvPr id="0" name=""/>
        <dsp:cNvSpPr/>
      </dsp:nvSpPr>
      <dsp:spPr>
        <a:xfrm>
          <a:off x="0" y="431"/>
          <a:ext cx="39863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8F5F32F-5366-CE43-9770-F99E90C3ED2D}">
      <dsp:nvSpPr>
        <dsp:cNvPr id="0" name=""/>
        <dsp:cNvSpPr/>
      </dsp:nvSpPr>
      <dsp:spPr>
        <a:xfrm>
          <a:off x="0" y="431"/>
          <a:ext cx="3986392" cy="35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tr-TR" sz="700" b="0" i="0" kern="1200"/>
            <a:t>Otelimizin, su tasarrufu politikası bulunmaktadır. Politikamız, su tüketiminin düzenli ölçülmesini, izlenmesini, azaltılmasını içermektedir.</a:t>
          </a:r>
          <a:endParaRPr lang="en-US" sz="700" kern="1200"/>
        </a:p>
      </dsp:txBody>
      <dsp:txXfrm>
        <a:off x="0" y="431"/>
        <a:ext cx="3986392" cy="353421"/>
      </dsp:txXfrm>
    </dsp:sp>
    <dsp:sp modelId="{7E19A9AD-F962-9D41-962E-02D224235676}">
      <dsp:nvSpPr>
        <dsp:cNvPr id="0" name=""/>
        <dsp:cNvSpPr/>
      </dsp:nvSpPr>
      <dsp:spPr>
        <a:xfrm>
          <a:off x="0" y="353853"/>
          <a:ext cx="39863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1FE1B69-8585-834A-9162-B853E9401BF9}">
      <dsp:nvSpPr>
        <dsp:cNvPr id="0" name=""/>
        <dsp:cNvSpPr/>
      </dsp:nvSpPr>
      <dsp:spPr>
        <a:xfrm>
          <a:off x="0" y="353853"/>
          <a:ext cx="3986392" cy="35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tr-TR" sz="700" b="0" i="0" kern="1200"/>
            <a:t>Otelimizin bulunduğu bölgede su riski durumu belirlenmiştir. Bunun için World Resources Institute tarafından hazırlanan Water Risk Atlas kullanılmaktadır. İlgili web sitesinin bağlantısı </a:t>
          </a:r>
          <a:r>
            <a:rPr lang="tr-TR" sz="700" b="0" i="0" kern="1200">
              <a:hlinkClick xmlns:r="http://schemas.openxmlformats.org/officeDocument/2006/relationships" r:id="rId1"/>
            </a:rPr>
            <a:t>burada</a:t>
          </a:r>
          <a:r>
            <a:rPr lang="tr-TR" sz="700" b="0" i="0" kern="1200"/>
            <a:t> yer almaktadır.</a:t>
          </a:r>
          <a:endParaRPr lang="en-US" sz="700" kern="1200"/>
        </a:p>
      </dsp:txBody>
      <dsp:txXfrm>
        <a:off x="0" y="353853"/>
        <a:ext cx="3986392" cy="353421"/>
      </dsp:txXfrm>
    </dsp:sp>
    <dsp:sp modelId="{4851ACF3-3860-FB44-BD31-B7F68D4C1D76}">
      <dsp:nvSpPr>
        <dsp:cNvPr id="0" name=""/>
        <dsp:cNvSpPr/>
      </dsp:nvSpPr>
      <dsp:spPr>
        <a:xfrm>
          <a:off x="0" y="707275"/>
          <a:ext cx="39863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8F88D6F-620A-944F-9689-00A3291C04C8}">
      <dsp:nvSpPr>
        <dsp:cNvPr id="0" name=""/>
        <dsp:cNvSpPr/>
      </dsp:nvSpPr>
      <dsp:spPr>
        <a:xfrm>
          <a:off x="0" y="707275"/>
          <a:ext cx="3986392" cy="35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tr-TR" sz="700" b="0" i="0" kern="1200"/>
            <a:t>Risk analizinde su riski ayrıca değerlendirilmiştir, su yönetimi planı yapılmıştır. Bu plan, su kullanımının ölçümü ve takibi ile su tüketiminin azaltılmasına yönelik hedef ve raporlamaları içermektedir.</a:t>
          </a:r>
          <a:endParaRPr lang="en-US" sz="700" kern="1200"/>
        </a:p>
      </dsp:txBody>
      <dsp:txXfrm>
        <a:off x="0" y="707275"/>
        <a:ext cx="3986392" cy="353421"/>
      </dsp:txXfrm>
    </dsp:sp>
    <dsp:sp modelId="{B02949A0-EB21-764B-BC23-AFD561472CF1}">
      <dsp:nvSpPr>
        <dsp:cNvPr id="0" name=""/>
        <dsp:cNvSpPr/>
      </dsp:nvSpPr>
      <dsp:spPr>
        <a:xfrm>
          <a:off x="0" y="1060697"/>
          <a:ext cx="39863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C77B8F3-B0D5-4548-9888-905F90F759C8}">
      <dsp:nvSpPr>
        <dsp:cNvPr id="0" name=""/>
        <dsp:cNvSpPr/>
      </dsp:nvSpPr>
      <dsp:spPr>
        <a:xfrm>
          <a:off x="0" y="1060697"/>
          <a:ext cx="3986392" cy="35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tr-TR" sz="700" b="0" i="0" kern="1200"/>
            <a:t>Otelimizin su kullanım faaliyetleri nedeni ile deniz, göl gibi sularda yaşayan canlılar zarar görmemektedir. Yine de bu canlıların zarar görme ihtimali risk analizinde değerlendirilmiştir ve gerekli önlemler alınmıştır.</a:t>
          </a:r>
          <a:endParaRPr lang="en-US" sz="700" kern="1200"/>
        </a:p>
      </dsp:txBody>
      <dsp:txXfrm>
        <a:off x="0" y="1060697"/>
        <a:ext cx="3986392" cy="353421"/>
      </dsp:txXfrm>
    </dsp:sp>
    <dsp:sp modelId="{2FCD5C77-F662-4046-BA61-6D60A0C06D34}">
      <dsp:nvSpPr>
        <dsp:cNvPr id="0" name=""/>
        <dsp:cNvSpPr/>
      </dsp:nvSpPr>
      <dsp:spPr>
        <a:xfrm>
          <a:off x="0" y="1414119"/>
          <a:ext cx="39863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BB59830-739F-5645-822D-F1A787396D03}">
      <dsp:nvSpPr>
        <dsp:cNvPr id="0" name=""/>
        <dsp:cNvSpPr/>
      </dsp:nvSpPr>
      <dsp:spPr>
        <a:xfrm>
          <a:off x="0" y="1414119"/>
          <a:ext cx="3986392" cy="35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tr-TR" sz="700" b="0" i="0" kern="1200"/>
            <a:t>Otelimiz, suyun kullanımında tüm yasal gereklilik ve düzenlemelere uymaktadır.</a:t>
          </a:r>
          <a:endParaRPr lang="en-US" sz="700" kern="1200"/>
        </a:p>
      </dsp:txBody>
      <dsp:txXfrm>
        <a:off x="0" y="1414119"/>
        <a:ext cx="3986392" cy="353421"/>
      </dsp:txXfrm>
    </dsp:sp>
    <dsp:sp modelId="{F2FA2BD7-87BE-0140-9E64-EF0BA514D92D}">
      <dsp:nvSpPr>
        <dsp:cNvPr id="0" name=""/>
        <dsp:cNvSpPr/>
      </dsp:nvSpPr>
      <dsp:spPr>
        <a:xfrm>
          <a:off x="0" y="1767541"/>
          <a:ext cx="39863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0410256-417B-2D49-8916-45AAB3579BC1}">
      <dsp:nvSpPr>
        <dsp:cNvPr id="0" name=""/>
        <dsp:cNvSpPr/>
      </dsp:nvSpPr>
      <dsp:spPr>
        <a:xfrm>
          <a:off x="0" y="1767541"/>
          <a:ext cx="3986392" cy="35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tr-TR" sz="700" b="0" i="0" kern="1200"/>
            <a:t>Su, yasal ve sürdürülebilir bir kaynaktan gelmektedir. Suyumuz şebeke suyu gelmektedir.</a:t>
          </a:r>
          <a:endParaRPr lang="en-US" sz="700" kern="1200"/>
        </a:p>
      </dsp:txBody>
      <dsp:txXfrm>
        <a:off x="0" y="1767541"/>
        <a:ext cx="3986392" cy="353421"/>
      </dsp:txXfrm>
    </dsp:sp>
    <dsp:sp modelId="{337DCD17-014E-5646-BF68-26E360D91346}">
      <dsp:nvSpPr>
        <dsp:cNvPr id="0" name=""/>
        <dsp:cNvSpPr/>
      </dsp:nvSpPr>
      <dsp:spPr>
        <a:xfrm>
          <a:off x="0" y="2120963"/>
          <a:ext cx="39863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0EE15DD-68F7-F44F-A3C9-8001B9A65509}">
      <dsp:nvSpPr>
        <dsp:cNvPr id="0" name=""/>
        <dsp:cNvSpPr/>
      </dsp:nvSpPr>
      <dsp:spPr>
        <a:xfrm>
          <a:off x="0" y="2120963"/>
          <a:ext cx="3986392" cy="35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tr-TR" sz="700" b="0" i="0" kern="1200"/>
            <a:t>Su tüketimimizi ölçmekteyiz. Misafir veya geceleme başına kullanılan toplam su hesaplanmakta ve raporlanmaktadır. </a:t>
          </a:r>
          <a:endParaRPr lang="en-US" sz="700" kern="1200"/>
        </a:p>
      </dsp:txBody>
      <dsp:txXfrm>
        <a:off x="0" y="2120963"/>
        <a:ext cx="3986392" cy="353421"/>
      </dsp:txXfrm>
    </dsp:sp>
    <dsp:sp modelId="{01EB4705-E0D5-BF48-BB22-75B7A720BAA0}">
      <dsp:nvSpPr>
        <dsp:cNvPr id="0" name=""/>
        <dsp:cNvSpPr/>
      </dsp:nvSpPr>
      <dsp:spPr>
        <a:xfrm>
          <a:off x="0" y="2474385"/>
          <a:ext cx="39863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E15F0EF-1CB2-5447-B43E-622BFE898BD6}">
      <dsp:nvSpPr>
        <dsp:cNvPr id="0" name=""/>
        <dsp:cNvSpPr/>
      </dsp:nvSpPr>
      <dsp:spPr>
        <a:xfrm>
          <a:off x="0" y="2474385"/>
          <a:ext cx="3986392" cy="35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tr-TR" sz="700" b="0" i="0" kern="1200"/>
            <a:t>Otelimizde su tasarruflu ekipmanlar kullanılmaktadır. Otelimizde çarşaf ve havluların misafir isteğine bağlı olarak değiştirilmesi gibi iyi uygulamalar kullanılmaktadır.</a:t>
          </a:r>
          <a:endParaRPr lang="en-US" sz="700" kern="1200"/>
        </a:p>
      </dsp:txBody>
      <dsp:txXfrm>
        <a:off x="0" y="2474385"/>
        <a:ext cx="3986392" cy="353421"/>
      </dsp:txXfrm>
    </dsp:sp>
    <dsp:sp modelId="{77C7CC96-FBB1-414B-A7A9-D24B332FF109}">
      <dsp:nvSpPr>
        <dsp:cNvPr id="0" name=""/>
        <dsp:cNvSpPr/>
      </dsp:nvSpPr>
      <dsp:spPr>
        <a:xfrm>
          <a:off x="0" y="2827807"/>
          <a:ext cx="39863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0443294-C91F-C446-A1EF-BDFB14920DC2}">
      <dsp:nvSpPr>
        <dsp:cNvPr id="0" name=""/>
        <dsp:cNvSpPr/>
      </dsp:nvSpPr>
      <dsp:spPr>
        <a:xfrm>
          <a:off x="0" y="2827807"/>
          <a:ext cx="3986392" cy="35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tr-TR" sz="700" b="0" i="0" kern="1200"/>
            <a:t>Otelimiz su tasarrufu konusunda çalışanlarını ve paydaşlarını bilgilendirmekte ve yönlendirmektedir. Otelimiz atık suyunun çevreye zarar vermemesi için tüm imkanlarını seferber etmektedir.</a:t>
          </a:r>
          <a:endParaRPr lang="en-US" sz="700" kern="1200"/>
        </a:p>
      </dsp:txBody>
      <dsp:txXfrm>
        <a:off x="0" y="2827807"/>
        <a:ext cx="3986392" cy="353421"/>
      </dsp:txXfrm>
    </dsp:sp>
    <dsp:sp modelId="{B181177B-DD1F-1741-A9B6-1D01781E105C}">
      <dsp:nvSpPr>
        <dsp:cNvPr id="0" name=""/>
        <dsp:cNvSpPr/>
      </dsp:nvSpPr>
      <dsp:spPr>
        <a:xfrm>
          <a:off x="0" y="3181229"/>
          <a:ext cx="39863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2934B33-BD82-B04F-ADC6-149FF0557F49}">
      <dsp:nvSpPr>
        <dsp:cNvPr id="0" name=""/>
        <dsp:cNvSpPr/>
      </dsp:nvSpPr>
      <dsp:spPr>
        <a:xfrm>
          <a:off x="0" y="3181229"/>
          <a:ext cx="3986392" cy="35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tr-TR" sz="700" b="0" i="0" kern="1200"/>
            <a:t>Atık suyun bertarafı için yerel yönetimin belirlediği düzenlemelere uyulmaktadır. Bu konuda yasal gerekliliklere uyulmaktadır</a:t>
          </a:r>
          <a:endParaRPr lang="en-US" sz="700" kern="1200"/>
        </a:p>
      </dsp:txBody>
      <dsp:txXfrm>
        <a:off x="0" y="3181229"/>
        <a:ext cx="3986392" cy="353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14BD9-27C1-6C4B-A652-C67784748A52}">
      <dsp:nvSpPr>
        <dsp:cNvPr id="0" name=""/>
        <dsp:cNvSpPr/>
      </dsp:nvSpPr>
      <dsp:spPr>
        <a:xfrm>
          <a:off x="137421" y="137"/>
          <a:ext cx="1767404" cy="106044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a:t>Şirket yönetim ve mali yapısına uygun tedarikçilerden satın alımlar gerçekleştirilmektedir.</a:t>
          </a:r>
          <a:endParaRPr lang="en-US" sz="1000" kern="1200"/>
        </a:p>
      </dsp:txBody>
      <dsp:txXfrm>
        <a:off x="137421" y="137"/>
        <a:ext cx="1767404" cy="1060442"/>
      </dsp:txXfrm>
    </dsp:sp>
    <dsp:sp modelId="{B4D8E22A-F40C-3646-B3CB-06E49C4E02AA}">
      <dsp:nvSpPr>
        <dsp:cNvPr id="0" name=""/>
        <dsp:cNvSpPr/>
      </dsp:nvSpPr>
      <dsp:spPr>
        <a:xfrm>
          <a:off x="2081566" y="137"/>
          <a:ext cx="1767404" cy="106044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a:t>Tüm yasal düzenlemelere uyum sağlayan tedarikçiler ile çalışmaktayız.</a:t>
          </a:r>
          <a:endParaRPr lang="en-US" sz="1000" kern="1200"/>
        </a:p>
      </dsp:txBody>
      <dsp:txXfrm>
        <a:off x="2081566" y="137"/>
        <a:ext cx="1767404" cy="1060442"/>
      </dsp:txXfrm>
    </dsp:sp>
    <dsp:sp modelId="{76538B00-4DEE-5A43-99B0-75DA53597618}">
      <dsp:nvSpPr>
        <dsp:cNvPr id="0" name=""/>
        <dsp:cNvSpPr/>
      </dsp:nvSpPr>
      <dsp:spPr>
        <a:xfrm>
          <a:off x="137421" y="1237320"/>
          <a:ext cx="1767404" cy="106044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a:t>Tedarikçilerimizle işbirliği yaparak en çok tükettiğimiz malların sosyal ve çevresel risklerini değerlendirir, satın alma karar sürecimizde sosyal ve çevresel kriterleri de göz önünde bulundurmaktayız.</a:t>
          </a:r>
          <a:endParaRPr lang="en-US" sz="1000" kern="1200"/>
        </a:p>
      </dsp:txBody>
      <dsp:txXfrm>
        <a:off x="137421" y="1237320"/>
        <a:ext cx="1767404" cy="1060442"/>
      </dsp:txXfrm>
    </dsp:sp>
    <dsp:sp modelId="{32FD77AF-695C-FB41-87B4-F8652A46CC79}">
      <dsp:nvSpPr>
        <dsp:cNvPr id="0" name=""/>
        <dsp:cNvSpPr/>
      </dsp:nvSpPr>
      <dsp:spPr>
        <a:xfrm>
          <a:off x="2081566" y="1237320"/>
          <a:ext cx="1767404" cy="106044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a:t>İşletmemizde elektrikli cihaz alımlarında düşük enerji ile çalışan aletler tercih edilmektedir.</a:t>
          </a:r>
          <a:endParaRPr lang="en-US" sz="1000" kern="1200"/>
        </a:p>
      </dsp:txBody>
      <dsp:txXfrm>
        <a:off x="2081566" y="1237320"/>
        <a:ext cx="1767404" cy="1060442"/>
      </dsp:txXfrm>
    </dsp:sp>
    <dsp:sp modelId="{F758FD8D-6AD5-F740-B17D-676E335EA1CC}">
      <dsp:nvSpPr>
        <dsp:cNvPr id="0" name=""/>
        <dsp:cNvSpPr/>
      </dsp:nvSpPr>
      <dsp:spPr>
        <a:xfrm>
          <a:off x="1109493" y="2474503"/>
          <a:ext cx="1767404" cy="106044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a:t>Bu doğrultuda tedarikçilerimizin tamamına yakınını yerel üreticiler ve tedarikçiler oluşturuyoruz. a</a:t>
          </a:r>
          <a:endParaRPr lang="en-US" sz="1000" kern="1200"/>
        </a:p>
      </dsp:txBody>
      <dsp:txXfrm>
        <a:off x="1109493" y="2474503"/>
        <a:ext cx="1767404" cy="10604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D6713C2-BD13-A04D-A1AD-A48DA0B73E25}" type="datetimeFigureOut">
              <a:rPr lang="tr-TR" smtClean="0"/>
              <a:t>28.04.2025</a:t>
            </a:fld>
            <a:endParaRPr lang="tr-TR"/>
          </a:p>
        </p:txBody>
      </p:sp>
      <p:sp>
        <p:nvSpPr>
          <p:cNvPr id="4" name="Slayt Resmi Yer Tutucus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AD1BE54-2574-1D46-9748-40C62F02EEDE}" type="slidenum">
              <a:rPr lang="tr-TR" smtClean="0"/>
              <a:t>‹#›</a:t>
            </a:fld>
            <a:endParaRPr lang="tr-TR"/>
          </a:p>
        </p:txBody>
      </p:sp>
    </p:spTree>
    <p:extLst>
      <p:ext uri="{BB962C8B-B14F-4D97-AF65-F5344CB8AC3E}">
        <p14:creationId xmlns:p14="http://schemas.microsoft.com/office/powerpoint/2010/main" val="409599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4/28/25</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6709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4/28/25</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84564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4/28/25</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85054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4/28/25</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62824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4/28/25</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09166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4/28/25</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38338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4/28/25</a:t>
            </a:fld>
            <a:endParaRPr lang="en-US"/>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86559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4/28/25</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60244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4/28/25</a:t>
            </a:fld>
            <a:endParaRPr lang="en-US"/>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66815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t>4/28/25</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87980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t>4/28/25</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70662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4/28/25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5605972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 y="2458"/>
            <a:ext cx="9141713"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daire, metin, kompakt disk, veri depolama cihazı içeren bir resim&#10;&#10;Açıklama otomatik olarak oluşturuldu">
            <a:extLst>
              <a:ext uri="{FF2B5EF4-FFF2-40B4-BE49-F238E27FC236}">
                <a16:creationId xmlns:a16="http://schemas.microsoft.com/office/drawing/2014/main" id="{63D236C4-F350-B9CC-C847-B5CA3C9F304D}"/>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l="2660" r="11843" b="-1"/>
          <a:stretch/>
        </p:blipFill>
        <p:spPr>
          <a:xfrm>
            <a:off x="-127" y="10"/>
            <a:ext cx="6337737" cy="6857990"/>
          </a:xfrm>
          <a:prstGeom prst="rect">
            <a:avLst/>
          </a:prstGeom>
        </p:spPr>
      </p:pic>
      <p:sp>
        <p:nvSpPr>
          <p:cNvPr id="2" name="Başlık 1">
            <a:extLst>
              <a:ext uri="{FF2B5EF4-FFF2-40B4-BE49-F238E27FC236}">
                <a16:creationId xmlns:a16="http://schemas.microsoft.com/office/drawing/2014/main" id="{DB5FEB8C-5D2B-B629-1C2D-23289C11A9F3}"/>
              </a:ext>
            </a:extLst>
          </p:cNvPr>
          <p:cNvSpPr>
            <a:spLocks noGrp="1"/>
          </p:cNvSpPr>
          <p:nvPr>
            <p:ph type="title"/>
          </p:nvPr>
        </p:nvSpPr>
        <p:spPr>
          <a:xfrm>
            <a:off x="482601" y="643467"/>
            <a:ext cx="3465438" cy="4567137"/>
          </a:xfrm>
        </p:spPr>
        <p:txBody>
          <a:bodyPr vert="horz" lIns="91440" tIns="45720" rIns="91440" bIns="45720" rtlCol="0" anchor="b">
            <a:normAutofit/>
          </a:bodyPr>
          <a:lstStyle/>
          <a:p>
            <a:r>
              <a:rPr lang="en-US" sz="3200" b="1" kern="1200" dirty="0">
                <a:solidFill>
                  <a:srgbClr val="FFFFFF"/>
                </a:solidFill>
                <a:latin typeface="+mj-lt"/>
                <a:ea typeface="+mj-ea"/>
                <a:cs typeface="+mj-cs"/>
              </a:rPr>
              <a:t>RAMİTOS HOTEL</a:t>
            </a:r>
            <a:br>
              <a:rPr lang="en-US" sz="3200" b="1" kern="1200" dirty="0">
                <a:solidFill>
                  <a:srgbClr val="FFFFFF"/>
                </a:solidFill>
                <a:latin typeface="+mj-lt"/>
                <a:ea typeface="+mj-ea"/>
                <a:cs typeface="+mj-cs"/>
              </a:rPr>
            </a:br>
            <a:br>
              <a:rPr lang="en-US" sz="3200" b="1" kern="1200" dirty="0">
                <a:solidFill>
                  <a:srgbClr val="FFFFFF"/>
                </a:solidFill>
                <a:latin typeface="+mj-lt"/>
                <a:ea typeface="+mj-ea"/>
                <a:cs typeface="+mj-cs"/>
              </a:rPr>
            </a:br>
            <a:br>
              <a:rPr lang="en-US" sz="3200" b="1" kern="1200" dirty="0">
                <a:solidFill>
                  <a:srgbClr val="FFFFFF"/>
                </a:solidFill>
                <a:latin typeface="+mj-lt"/>
                <a:ea typeface="+mj-ea"/>
                <a:cs typeface="+mj-cs"/>
              </a:rPr>
            </a:b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SÜRDÜRÜLEBİLİRLİK RAPORU 2024</a:t>
            </a:r>
          </a:p>
        </p:txBody>
      </p:sp>
    </p:spTree>
    <p:extLst>
      <p:ext uri="{BB962C8B-B14F-4D97-AF65-F5344CB8AC3E}">
        <p14:creationId xmlns:p14="http://schemas.microsoft.com/office/powerpoint/2010/main" val="301735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aşlık 6">
            <a:extLst>
              <a:ext uri="{FF2B5EF4-FFF2-40B4-BE49-F238E27FC236}">
                <a16:creationId xmlns:a16="http://schemas.microsoft.com/office/drawing/2014/main" id="{CCF90AF4-E81B-30D7-C100-544A13051F2D}"/>
              </a:ext>
            </a:extLst>
          </p:cNvPr>
          <p:cNvSpPr>
            <a:spLocks noGrp="1"/>
          </p:cNvSpPr>
          <p:nvPr>
            <p:ph type="title"/>
          </p:nvPr>
        </p:nvSpPr>
        <p:spPr>
          <a:xfrm>
            <a:off x="852297" y="502020"/>
            <a:ext cx="3992787" cy="1642970"/>
          </a:xfrm>
        </p:spPr>
        <p:txBody>
          <a:bodyPr anchor="b">
            <a:normAutofit/>
          </a:bodyPr>
          <a:lstStyle/>
          <a:p>
            <a:r>
              <a:rPr lang="tr-TR" sz="3500" b="1">
                <a:latin typeface="+mn-lt"/>
              </a:rPr>
              <a:t>SU YÖNETİMİ</a:t>
            </a:r>
          </a:p>
        </p:txBody>
      </p:sp>
      <p:sp>
        <p:nvSpPr>
          <p:cNvPr id="54" name="Rectangle 5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Resim 3" descr="sıvı, su, el, kişi, şahıs içeren bir resim&#10;&#10;Açıklama otomatik olarak oluşturuldu">
            <a:extLst>
              <a:ext uri="{FF2B5EF4-FFF2-40B4-BE49-F238E27FC236}">
                <a16:creationId xmlns:a16="http://schemas.microsoft.com/office/drawing/2014/main" id="{24F7DBFB-718B-9473-3069-9ECC57104D89}"/>
              </a:ext>
            </a:extLst>
          </p:cNvPr>
          <p:cNvPicPr>
            <a:picLocks noChangeAspect="1"/>
          </p:cNvPicPr>
          <p:nvPr/>
        </p:nvPicPr>
        <p:blipFill>
          <a:blip r:embed="rId2">
            <a:extLst>
              <a:ext uri="{28A0092B-C50C-407E-A947-70E740481C1C}">
                <a14:useLocalDpi xmlns:a14="http://schemas.microsoft.com/office/drawing/2010/main" val="0"/>
              </a:ext>
            </a:extLst>
          </a:blip>
          <a:srcRect l="26682" r="15791" b="-3"/>
          <a:stretch/>
        </p:blipFill>
        <p:spPr>
          <a:xfrm>
            <a:off x="5306975" y="1883522"/>
            <a:ext cx="3127897" cy="3122848"/>
          </a:xfrm>
          <a:prstGeom prst="rect">
            <a:avLst/>
          </a:prstGeom>
        </p:spPr>
      </p:pic>
      <p:graphicFrame>
        <p:nvGraphicFramePr>
          <p:cNvPr id="19" name="Metin Yer Tutucusu 2">
            <a:extLst>
              <a:ext uri="{FF2B5EF4-FFF2-40B4-BE49-F238E27FC236}">
                <a16:creationId xmlns:a16="http://schemas.microsoft.com/office/drawing/2014/main" id="{E6494348-67E3-555D-4FDB-C196FBE5E611}"/>
              </a:ext>
            </a:extLst>
          </p:cNvPr>
          <p:cNvGraphicFramePr>
            <a:graphicFrameLocks noGrp="1"/>
          </p:cNvGraphicFramePr>
          <p:nvPr>
            <p:ph idx="1"/>
            <p:extLst>
              <p:ext uri="{D42A27DB-BD31-4B8C-83A1-F6EECF244321}">
                <p14:modId xmlns:p14="http://schemas.microsoft.com/office/powerpoint/2010/main" val="469706153"/>
              </p:ext>
            </p:extLst>
          </p:nvPr>
        </p:nvGraphicFramePr>
        <p:xfrm>
          <a:off x="858692" y="2405894"/>
          <a:ext cx="3986392" cy="3535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958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aşlık 6">
            <a:extLst>
              <a:ext uri="{FF2B5EF4-FFF2-40B4-BE49-F238E27FC236}">
                <a16:creationId xmlns:a16="http://schemas.microsoft.com/office/drawing/2014/main" id="{CCF90AF4-E81B-30D7-C100-544A13051F2D}"/>
              </a:ext>
            </a:extLst>
          </p:cNvPr>
          <p:cNvSpPr>
            <a:spLocks noGrp="1"/>
          </p:cNvSpPr>
          <p:nvPr>
            <p:ph type="title"/>
          </p:nvPr>
        </p:nvSpPr>
        <p:spPr>
          <a:xfrm>
            <a:off x="852297" y="502020"/>
            <a:ext cx="3992787" cy="1642970"/>
          </a:xfrm>
        </p:spPr>
        <p:txBody>
          <a:bodyPr vert="horz" lIns="91440" tIns="45720" rIns="91440" bIns="45720" rtlCol="0" anchor="b">
            <a:normAutofit/>
          </a:bodyPr>
          <a:lstStyle/>
          <a:p>
            <a:r>
              <a:rPr lang="en-US" sz="3500" b="1" kern="1200">
                <a:solidFill>
                  <a:schemeClr val="tx1"/>
                </a:solidFill>
                <a:latin typeface="+mj-lt"/>
                <a:ea typeface="+mj-ea"/>
                <a:cs typeface="+mj-cs"/>
              </a:rPr>
              <a:t>KİMYASAL TÜKETİMİ</a:t>
            </a:r>
          </a:p>
        </p:txBody>
      </p:sp>
      <p:sp>
        <p:nvSpPr>
          <p:cNvPr id="10" name="Metin kutusu 9">
            <a:extLst>
              <a:ext uri="{FF2B5EF4-FFF2-40B4-BE49-F238E27FC236}">
                <a16:creationId xmlns:a16="http://schemas.microsoft.com/office/drawing/2014/main" id="{DD47BDBB-DEA0-ADEA-73D4-89E991792235}"/>
              </a:ext>
            </a:extLst>
          </p:cNvPr>
          <p:cNvSpPr txBox="1"/>
          <p:nvPr/>
        </p:nvSpPr>
        <p:spPr>
          <a:xfrm>
            <a:off x="858692" y="2405894"/>
            <a:ext cx="3986392" cy="3535083"/>
          </a:xfrm>
          <a:prstGeom prst="rect">
            <a:avLst/>
          </a:prstGeom>
        </p:spPr>
        <p:txBody>
          <a:bodyPr vert="horz" lIns="91440" tIns="45720" rIns="91440" bIns="45720" rtlCol="0" anchor="t">
            <a:normAutofit/>
          </a:bodyPr>
          <a:lstStyle/>
          <a:p>
            <a:pPr marL="228600" indent="-228600" defTabSz="914400">
              <a:lnSpc>
                <a:spcPct val="90000"/>
              </a:lnSpc>
              <a:spcAft>
                <a:spcPts val="600"/>
              </a:spcAft>
              <a:buFont typeface="Arial" panose="020B0604020202020204" pitchFamily="34" charset="0"/>
              <a:buChar char="•"/>
            </a:pPr>
            <a:r>
              <a:rPr lang="en-US" sz="1100" b="0">
                <a:effectLst/>
              </a:rPr>
              <a:t>Kimyasalları kullanması gereken çalışanlar uygun şekilde eğitilir ve Kişisel Koruyucu Ekipmanlar sağlanır. </a:t>
            </a:r>
          </a:p>
          <a:p>
            <a:pPr marL="57150" indent="-228600" defTabSz="914400">
              <a:lnSpc>
                <a:spcPct val="90000"/>
              </a:lnSpc>
              <a:spcAft>
                <a:spcPts val="600"/>
              </a:spcAft>
              <a:buFont typeface="Arial" panose="020B0604020202020204" pitchFamily="34" charset="0"/>
              <a:buChar char="•"/>
            </a:pPr>
            <a:endParaRPr lang="en-US" sz="1100">
              <a:effectLst/>
            </a:endParaRPr>
          </a:p>
          <a:p>
            <a:pPr marL="228600" indent="-228600" defTabSz="914400">
              <a:lnSpc>
                <a:spcPct val="90000"/>
              </a:lnSpc>
              <a:spcAft>
                <a:spcPts val="600"/>
              </a:spcAft>
              <a:buFont typeface="Arial" panose="020B0604020202020204" pitchFamily="34" charset="0"/>
              <a:buChar char="•"/>
            </a:pPr>
            <a:r>
              <a:rPr lang="en-US" sz="1100" b="0">
                <a:effectLst/>
              </a:rPr>
              <a:t>Kimyasal depolarımızda çevreye zarar verebilecek sızıntı, dökülme vb. durumlara karşı gerekli önlemler alınmıştır ve yönetmeliklere, kimyasalın cinsine, üretici firmanın depolama talimatına uygun şekilde depolama yapılmaktadır. Mümkün oldukça konsantre ürünler tercih edilmektedir.</a:t>
            </a:r>
          </a:p>
          <a:p>
            <a:pPr marL="57150" indent="-228600" defTabSz="914400">
              <a:lnSpc>
                <a:spcPct val="90000"/>
              </a:lnSpc>
              <a:spcAft>
                <a:spcPts val="600"/>
              </a:spcAft>
              <a:buFont typeface="Arial" panose="020B0604020202020204" pitchFamily="34" charset="0"/>
              <a:buChar char="•"/>
            </a:pPr>
            <a:endParaRPr lang="en-US" sz="1100" b="0">
              <a:effectLst/>
            </a:endParaRPr>
          </a:p>
          <a:p>
            <a:pPr marL="228600" indent="-228600" defTabSz="914400">
              <a:lnSpc>
                <a:spcPct val="90000"/>
              </a:lnSpc>
              <a:spcAft>
                <a:spcPts val="600"/>
              </a:spcAft>
              <a:buFont typeface="Arial" panose="020B0604020202020204" pitchFamily="34" charset="0"/>
              <a:buChar char="•"/>
            </a:pPr>
            <a:r>
              <a:rPr lang="en-US" sz="1100" b="0">
                <a:effectLst/>
              </a:rPr>
              <a:t>Haşere mücadele için hizmet aldığımız firmalardan kullandıkları ilaçların izin ve ruhsatlarını istiyor, insan sağlığına ve çevreye zarar vermeyen ürün olduklarından ve uygun dozlarda kullanıldıklarından emin oluyoruz. </a:t>
            </a:r>
            <a:r>
              <a:rPr lang="en-US" sz="1100"/>
              <a:t>Kimyasalların güvenli bir şekilde bertaraf edilmesi için ilgili firmalarla çalışıyor ve kimyasal atıkların takibini yapıyoruz. </a:t>
            </a:r>
          </a:p>
          <a:p>
            <a:pPr marL="57150" indent="-228600" defTabSz="914400">
              <a:lnSpc>
                <a:spcPct val="90000"/>
              </a:lnSpc>
              <a:spcAft>
                <a:spcPts val="600"/>
              </a:spcAft>
              <a:buFont typeface="Arial" panose="020B0604020202020204" pitchFamily="34" charset="0"/>
              <a:buChar char="•"/>
            </a:pPr>
            <a:endParaRPr lang="en-US" sz="1100"/>
          </a:p>
          <a:p>
            <a:pPr marL="228600" indent="-228600" defTabSz="914400">
              <a:lnSpc>
                <a:spcPct val="90000"/>
              </a:lnSpc>
              <a:spcAft>
                <a:spcPts val="600"/>
              </a:spcAft>
              <a:buClr>
                <a:schemeClr val="accent1"/>
              </a:buClr>
              <a:buSzPct val="100000"/>
              <a:buFont typeface="Arial" panose="020B0604020202020204" pitchFamily="34" charset="0"/>
              <a:buChar char="•"/>
            </a:pPr>
            <a:r>
              <a:rPr lang="en-US" sz="1100"/>
              <a:t> Kimyasalların kullanımı ve tehlikeli kimyasalların dökülmesi/saçılması durumunda alınacak tedbirler konusunda çalışanlarımızı eğitiyoruz. </a:t>
            </a:r>
          </a:p>
          <a:p>
            <a:pPr indent="-228600" defTabSz="914400">
              <a:lnSpc>
                <a:spcPct val="90000"/>
              </a:lnSpc>
              <a:spcAft>
                <a:spcPts val="600"/>
              </a:spcAft>
              <a:buFont typeface="Arial" panose="020B0604020202020204" pitchFamily="34" charset="0"/>
              <a:buChar char="•"/>
            </a:pPr>
            <a:endParaRPr lang="en-US" sz="1100">
              <a:effectLst/>
            </a:endParaRPr>
          </a:p>
        </p:txBody>
      </p:sp>
      <p:sp>
        <p:nvSpPr>
          <p:cNvPr id="45" name="Rectangle 4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Resim 11" descr="plastik, iç mekan, oyuncak içeren bir resim&#10;&#10;Açıklama otomatik olarak oluşturuldu">
            <a:extLst>
              <a:ext uri="{FF2B5EF4-FFF2-40B4-BE49-F238E27FC236}">
                <a16:creationId xmlns:a16="http://schemas.microsoft.com/office/drawing/2014/main" id="{6BF5AF1A-FC4A-514A-5D35-E66ED476182F}"/>
              </a:ext>
            </a:extLst>
          </p:cNvPr>
          <p:cNvPicPr>
            <a:picLocks noChangeAspect="1"/>
          </p:cNvPicPr>
          <p:nvPr/>
        </p:nvPicPr>
        <p:blipFill>
          <a:blip r:embed="rId2">
            <a:extLst>
              <a:ext uri="{28A0092B-C50C-407E-A947-70E740481C1C}">
                <a14:useLocalDpi xmlns:a14="http://schemas.microsoft.com/office/drawing/2010/main" val="0"/>
              </a:ext>
            </a:extLst>
          </a:blip>
          <a:srcRect l="27866" r="27164" b="-1"/>
          <a:stretch/>
        </p:blipFill>
        <p:spPr>
          <a:xfrm>
            <a:off x="5306975" y="1277448"/>
            <a:ext cx="3127897" cy="4334996"/>
          </a:xfrm>
          <a:prstGeom prst="rect">
            <a:avLst/>
          </a:prstGeom>
        </p:spPr>
      </p:pic>
    </p:spTree>
    <p:extLst>
      <p:ext uri="{BB962C8B-B14F-4D97-AF65-F5344CB8AC3E}">
        <p14:creationId xmlns:p14="http://schemas.microsoft.com/office/powerpoint/2010/main" val="163013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aşlık 6">
            <a:extLst>
              <a:ext uri="{FF2B5EF4-FFF2-40B4-BE49-F238E27FC236}">
                <a16:creationId xmlns:a16="http://schemas.microsoft.com/office/drawing/2014/main" id="{CCF90AF4-E81B-30D7-C100-544A13051F2D}"/>
              </a:ext>
            </a:extLst>
          </p:cNvPr>
          <p:cNvSpPr>
            <a:spLocks noGrp="1"/>
          </p:cNvSpPr>
          <p:nvPr>
            <p:ph type="title"/>
          </p:nvPr>
        </p:nvSpPr>
        <p:spPr>
          <a:xfrm>
            <a:off x="852297" y="502020"/>
            <a:ext cx="3992787" cy="1642970"/>
          </a:xfrm>
        </p:spPr>
        <p:txBody>
          <a:bodyPr vert="horz" lIns="91440" tIns="45720" rIns="91440" bIns="45720" rtlCol="0" anchor="b">
            <a:normAutofit/>
          </a:bodyPr>
          <a:lstStyle/>
          <a:p>
            <a:r>
              <a:rPr lang="en-US" sz="3500" b="1" kern="1200">
                <a:solidFill>
                  <a:schemeClr val="tx1"/>
                </a:solidFill>
                <a:latin typeface="+mj-lt"/>
                <a:ea typeface="+mj-ea"/>
                <a:cs typeface="+mj-cs"/>
              </a:rPr>
              <a:t>SATINALMA &amp; SÜRDÜRÜLEBİLİRLİK</a:t>
            </a:r>
          </a:p>
        </p:txBody>
      </p:sp>
      <p:sp>
        <p:nvSpPr>
          <p:cNvPr id="10" name="Metin kutusu 9">
            <a:extLst>
              <a:ext uri="{FF2B5EF4-FFF2-40B4-BE49-F238E27FC236}">
                <a16:creationId xmlns:a16="http://schemas.microsoft.com/office/drawing/2014/main" id="{8E759BF5-9006-2B1F-82C3-478AC1E90A13}"/>
              </a:ext>
            </a:extLst>
          </p:cNvPr>
          <p:cNvSpPr txBox="1"/>
          <p:nvPr/>
        </p:nvSpPr>
        <p:spPr>
          <a:xfrm>
            <a:off x="858692" y="2405894"/>
            <a:ext cx="3986392" cy="3535083"/>
          </a:xfrm>
          <a:prstGeom prst="rect">
            <a:avLst/>
          </a:prstGeom>
        </p:spPr>
        <p:txBody>
          <a:bodyPr vert="horz" lIns="91440" tIns="45720" rIns="91440" bIns="45720" rtlCol="0" anchor="t">
            <a:normAutofit/>
          </a:bodyPr>
          <a:lstStyle/>
          <a:p>
            <a:pPr indent="-228600" defTabSz="914400">
              <a:lnSpc>
                <a:spcPct val="90000"/>
              </a:lnSpc>
              <a:spcAft>
                <a:spcPts val="800"/>
              </a:spcAft>
              <a:buClr>
                <a:schemeClr val="accent1"/>
              </a:buClr>
              <a:buSzPct val="100000"/>
              <a:buFont typeface="Arial" panose="020B0604020202020204" pitchFamily="34" charset="0"/>
              <a:buChar char="•"/>
            </a:pPr>
            <a:r>
              <a:rPr lang="en-US" sz="900" b="1" i="1"/>
              <a:t>Satın alma politikamız; </a:t>
            </a:r>
            <a:r>
              <a:rPr lang="en-US" sz="900" b="0" i="1"/>
              <a:t>yerel, çevreye duyarlı, adil ticarete dayalı ve verimli satın almaya yönelik politikaları içermektedir.</a:t>
            </a:r>
          </a:p>
          <a:p>
            <a:pPr indent="-228600" defTabSz="914400">
              <a:lnSpc>
                <a:spcPct val="90000"/>
              </a:lnSpc>
              <a:spcAft>
                <a:spcPts val="800"/>
              </a:spcAft>
              <a:buClr>
                <a:schemeClr val="accent1"/>
              </a:buClr>
              <a:buSzPct val="100000"/>
              <a:buFont typeface="Arial" panose="020B0604020202020204" pitchFamily="34" charset="0"/>
              <a:buChar char="•"/>
            </a:pPr>
            <a:r>
              <a:rPr lang="en-US" sz="900" b="0" i="1"/>
              <a:t>Otelimiz tarafından mal ve hizmet kaynaklarımız izlenmektedir. </a:t>
            </a:r>
            <a:r>
              <a:rPr lang="en-US" sz="900" i="1"/>
              <a:t>Tedarikçilerimizin</a:t>
            </a:r>
            <a:r>
              <a:rPr lang="en-US" sz="900" b="0" i="1"/>
              <a:t> sürdürülebilirlikle ilgili sertifikalarını, bilgi ve belgelerini kontrol etmekteyiz.</a:t>
            </a:r>
          </a:p>
          <a:p>
            <a:pPr indent="-228600" defTabSz="914400">
              <a:lnSpc>
                <a:spcPct val="90000"/>
              </a:lnSpc>
              <a:spcAft>
                <a:spcPts val="800"/>
              </a:spcAft>
              <a:buClr>
                <a:schemeClr val="accent1"/>
              </a:buClr>
              <a:buSzPct val="100000"/>
              <a:buFont typeface="Arial" panose="020B0604020202020204" pitchFamily="34" charset="0"/>
              <a:buChar char="•"/>
            </a:pPr>
            <a:r>
              <a:rPr lang="en-US" sz="900" b="1" i="1"/>
              <a:t>Yerel satın alma:</a:t>
            </a:r>
            <a:r>
              <a:rPr lang="en-US" sz="900" b="0" i="1"/>
              <a:t> Otelimiz mal ve hizmet satın alırken kaliteli ve makul fiyatlı olması kaydıyla yerel tedarikçilere öncelik vermektedir. Bu nedenle tedarikçi listesini güncellemekte ve tedarikçilerini bilgilendirmektedir. Bölge halkından alınan mal ve hizmetlerin oranı ölçülmektedir.</a:t>
            </a:r>
          </a:p>
          <a:p>
            <a:pPr indent="-228600" defTabSz="914400">
              <a:lnSpc>
                <a:spcPct val="90000"/>
              </a:lnSpc>
              <a:spcAft>
                <a:spcPts val="800"/>
              </a:spcAft>
              <a:buClr>
                <a:schemeClr val="accent1"/>
              </a:buClr>
              <a:buSzPct val="100000"/>
              <a:buFont typeface="Arial" panose="020B0604020202020204" pitchFamily="34" charset="0"/>
              <a:buChar char="•"/>
            </a:pPr>
            <a:r>
              <a:rPr lang="en-US" sz="900" b="1" i="1"/>
              <a:t>Çevreye duyarlı satın alma</a:t>
            </a:r>
            <a:r>
              <a:rPr lang="en-US" sz="900" b="0" i="1"/>
              <a:t>: Otelimiz satın alımda çevreye duyarlı bir politika izlemektedir, gıda ve katı atığı azaltmak üzere verimli satın alma, enerji tasarrufu ve su tasarrufuna önem vermektedir.</a:t>
            </a:r>
          </a:p>
          <a:p>
            <a:pPr indent="-228600" defTabSz="914400">
              <a:lnSpc>
                <a:spcPct val="90000"/>
              </a:lnSpc>
              <a:spcAft>
                <a:spcPts val="800"/>
              </a:spcAft>
              <a:buClr>
                <a:schemeClr val="accent1"/>
              </a:buClr>
              <a:buSzPct val="100000"/>
              <a:buFont typeface="Arial" panose="020B0604020202020204" pitchFamily="34" charset="0"/>
              <a:buChar char="•"/>
            </a:pPr>
            <a:r>
              <a:rPr lang="en-US" sz="900" b="0" i="1"/>
              <a:t>Otelimiz, satın alımlarında çevreye duyarlı ürünlere (çevre etiketli ürünlere) öncelik vermektedir. Satın alınacak ürün grubunda çevre etiketli ürünler yoksa ilgili ürünlerini, üretimi ve diğer tüm süreçleri çevreye zarar vermeyen tedarikçi ve üreticilerden seçer.</a:t>
            </a:r>
          </a:p>
          <a:p>
            <a:pPr indent="-228600" defTabSz="914400">
              <a:lnSpc>
                <a:spcPct val="90000"/>
              </a:lnSpc>
              <a:spcAft>
                <a:spcPts val="800"/>
              </a:spcAft>
              <a:buClr>
                <a:schemeClr val="accent1"/>
              </a:buClr>
              <a:buSzPct val="100000"/>
              <a:buFont typeface="Arial" panose="020B0604020202020204" pitchFamily="34" charset="0"/>
              <a:buChar char="•"/>
            </a:pPr>
            <a:r>
              <a:rPr lang="en-US" sz="900" b="0" i="1"/>
              <a:t>Ahşap, balık, kâğıt ve diğer gıdalar için çevre sertifikalı (FSC, MSC, AB-EcoLabel, vb.) veya kaynağı takip edilebilen ürünler tercih edilmektedir.</a:t>
            </a:r>
          </a:p>
          <a:p>
            <a:pPr indent="-228600" defTabSz="914400">
              <a:lnSpc>
                <a:spcPct val="90000"/>
              </a:lnSpc>
              <a:spcAft>
                <a:spcPts val="100"/>
              </a:spcAft>
              <a:buClr>
                <a:schemeClr val="accent1"/>
              </a:buClr>
              <a:buSzPct val="100000"/>
              <a:buFont typeface="Arial" panose="020B0604020202020204" pitchFamily="34" charset="0"/>
              <a:buChar char="•"/>
            </a:pPr>
            <a:r>
              <a:rPr lang="en-US" sz="900" b="1" i="1"/>
              <a:t>Verimli satın alma</a:t>
            </a:r>
            <a:r>
              <a:rPr lang="en-US" sz="900" b="0" i="1"/>
              <a:t>: Satın alma politikamız, yeniden kullanılabilir, iade edilebilir ve geri dönüştürülmüş malları tercih etmektedir</a:t>
            </a:r>
            <a:endParaRPr lang="en-US" sz="900"/>
          </a:p>
        </p:txBody>
      </p:sp>
      <p:sp>
        <p:nvSpPr>
          <p:cNvPr id="55" name="Rectangle 5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Resim 2" descr="taşımak, nakletmek, harita, el arabası içeren bir resim&#10;&#10;Açıklama otomatik olarak oluşturuldu">
            <a:extLst>
              <a:ext uri="{FF2B5EF4-FFF2-40B4-BE49-F238E27FC236}">
                <a16:creationId xmlns:a16="http://schemas.microsoft.com/office/drawing/2014/main" id="{07F1D3D8-4AED-27BE-0155-2496C32AC66B}"/>
              </a:ext>
            </a:extLst>
          </p:cNvPr>
          <p:cNvPicPr>
            <a:picLocks noChangeAspect="1"/>
          </p:cNvPicPr>
          <p:nvPr/>
        </p:nvPicPr>
        <p:blipFill>
          <a:blip r:embed="rId2">
            <a:extLst>
              <a:ext uri="{28A0092B-C50C-407E-A947-70E740481C1C}">
                <a14:useLocalDpi xmlns:a14="http://schemas.microsoft.com/office/drawing/2010/main" val="0"/>
              </a:ext>
            </a:extLst>
          </a:blip>
          <a:srcRect l="20740" r="23171" b="2"/>
          <a:stretch/>
        </p:blipFill>
        <p:spPr>
          <a:xfrm>
            <a:off x="5306975" y="1883512"/>
            <a:ext cx="3127897" cy="3122869"/>
          </a:xfrm>
          <a:prstGeom prst="rect">
            <a:avLst/>
          </a:prstGeom>
        </p:spPr>
      </p:pic>
    </p:spTree>
    <p:extLst>
      <p:ext uri="{BB962C8B-B14F-4D97-AF65-F5344CB8AC3E}">
        <p14:creationId xmlns:p14="http://schemas.microsoft.com/office/powerpoint/2010/main" val="225830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A7CACC-9E03-2347-9F03-8B1349AF5A82}"/>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aşlık 6">
            <a:extLst>
              <a:ext uri="{FF2B5EF4-FFF2-40B4-BE49-F238E27FC236}">
                <a16:creationId xmlns:a16="http://schemas.microsoft.com/office/drawing/2014/main" id="{9F2689CD-9C76-B1A0-2C80-991C852F6AAF}"/>
              </a:ext>
            </a:extLst>
          </p:cNvPr>
          <p:cNvSpPr>
            <a:spLocks noGrp="1"/>
          </p:cNvSpPr>
          <p:nvPr>
            <p:ph type="title"/>
          </p:nvPr>
        </p:nvSpPr>
        <p:spPr>
          <a:xfrm>
            <a:off x="852297" y="502020"/>
            <a:ext cx="3992787" cy="1642970"/>
          </a:xfrm>
        </p:spPr>
        <p:txBody>
          <a:bodyPr vert="horz" lIns="91440" tIns="45720" rIns="91440" bIns="45720" rtlCol="0" anchor="b">
            <a:normAutofit/>
          </a:bodyPr>
          <a:lstStyle/>
          <a:p>
            <a:r>
              <a:rPr lang="en-US" sz="3500" b="1">
                <a:latin typeface="+mn-lt"/>
              </a:rPr>
              <a:t>YEREL EKONOMİYE KATKI</a:t>
            </a:r>
          </a:p>
        </p:txBody>
      </p:sp>
      <p:sp>
        <p:nvSpPr>
          <p:cNvPr id="39" name="Rectangle 3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Resim 8" descr="metin, yazı tipi, yeşil, simge, sembol içeren bir resim&#10;&#10;Açıklama otomatik olarak oluşturuldu">
            <a:extLst>
              <a:ext uri="{FF2B5EF4-FFF2-40B4-BE49-F238E27FC236}">
                <a16:creationId xmlns:a16="http://schemas.microsoft.com/office/drawing/2014/main" id="{616F6CEC-873C-C373-6F23-1ECA46FD523D}"/>
              </a:ext>
            </a:extLst>
          </p:cNvPr>
          <p:cNvPicPr>
            <a:picLocks noChangeAspect="1"/>
          </p:cNvPicPr>
          <p:nvPr/>
        </p:nvPicPr>
        <p:blipFill>
          <a:blip r:embed="rId2">
            <a:extLst>
              <a:ext uri="{28A0092B-C50C-407E-A947-70E740481C1C}">
                <a14:useLocalDpi xmlns:a14="http://schemas.microsoft.com/office/drawing/2010/main" val="0"/>
              </a:ext>
            </a:extLst>
          </a:blip>
          <a:srcRect l="22530" r="25295" b="-2"/>
          <a:stretch/>
        </p:blipFill>
        <p:spPr>
          <a:xfrm>
            <a:off x="5306975" y="1883515"/>
            <a:ext cx="3127897" cy="3122863"/>
          </a:xfrm>
          <a:prstGeom prst="rect">
            <a:avLst/>
          </a:prstGeom>
        </p:spPr>
      </p:pic>
      <p:graphicFrame>
        <p:nvGraphicFramePr>
          <p:cNvPr id="12" name="Metin kutusu 9">
            <a:extLst>
              <a:ext uri="{FF2B5EF4-FFF2-40B4-BE49-F238E27FC236}">
                <a16:creationId xmlns:a16="http://schemas.microsoft.com/office/drawing/2014/main" id="{45118D47-7F2A-4578-8E82-84EBBCCA18C8}"/>
              </a:ext>
            </a:extLst>
          </p:cNvPr>
          <p:cNvGraphicFramePr/>
          <p:nvPr>
            <p:extLst>
              <p:ext uri="{D42A27DB-BD31-4B8C-83A1-F6EECF244321}">
                <p14:modId xmlns:p14="http://schemas.microsoft.com/office/powerpoint/2010/main" val="3154462314"/>
              </p:ext>
            </p:extLst>
          </p:nvPr>
        </p:nvGraphicFramePr>
        <p:xfrm>
          <a:off x="858692" y="2405894"/>
          <a:ext cx="3986392" cy="3535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6950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aşlık 6">
            <a:extLst>
              <a:ext uri="{FF2B5EF4-FFF2-40B4-BE49-F238E27FC236}">
                <a16:creationId xmlns:a16="http://schemas.microsoft.com/office/drawing/2014/main" id="{CCF90AF4-E81B-30D7-C100-544A13051F2D}"/>
              </a:ext>
            </a:extLst>
          </p:cNvPr>
          <p:cNvSpPr>
            <a:spLocks noGrp="1"/>
          </p:cNvSpPr>
          <p:nvPr>
            <p:ph type="title"/>
          </p:nvPr>
        </p:nvSpPr>
        <p:spPr>
          <a:xfrm>
            <a:off x="852297" y="502020"/>
            <a:ext cx="3992787" cy="1642970"/>
          </a:xfrm>
        </p:spPr>
        <p:txBody>
          <a:bodyPr vert="horz" lIns="91440" tIns="45720" rIns="91440" bIns="45720" rtlCol="0" anchor="b">
            <a:normAutofit/>
          </a:bodyPr>
          <a:lstStyle/>
          <a:p>
            <a:r>
              <a:rPr lang="en-US" sz="3500" b="1" kern="1200" dirty="0">
                <a:solidFill>
                  <a:schemeClr val="tx1"/>
                </a:solidFill>
                <a:latin typeface="+mj-lt"/>
                <a:ea typeface="+mj-ea"/>
                <a:cs typeface="+mj-cs"/>
              </a:rPr>
              <a:t>YEREL İSTİHDAM</a:t>
            </a:r>
          </a:p>
        </p:txBody>
      </p:sp>
      <p:sp>
        <p:nvSpPr>
          <p:cNvPr id="9" name="Metin kutusu 8">
            <a:extLst>
              <a:ext uri="{FF2B5EF4-FFF2-40B4-BE49-F238E27FC236}">
                <a16:creationId xmlns:a16="http://schemas.microsoft.com/office/drawing/2014/main" id="{27F5F494-0575-28B0-EF2E-716D8AE50728}"/>
              </a:ext>
            </a:extLst>
          </p:cNvPr>
          <p:cNvSpPr txBox="1"/>
          <p:nvPr/>
        </p:nvSpPr>
        <p:spPr>
          <a:xfrm>
            <a:off x="858692" y="2405894"/>
            <a:ext cx="3986392" cy="3535083"/>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400">
                <a:effectLst/>
              </a:rPr>
              <a:t>Yerel/bölgesel istihdam politikası, yerel veya bölgesel düzeyde istihdamı teşvik etmek ve korumak için tasarlanmış bir dizi kural ve düzenlemedir. Bu politika, işsizlik oranını düşürmeyi, ekonomik kalkınmayı desteklemeyi ve yerel toplulukların refahını artırmayı amaçlamaktayız.</a:t>
            </a:r>
          </a:p>
          <a:p>
            <a:pPr indent="-228600" defTabSz="914400">
              <a:lnSpc>
                <a:spcPct val="90000"/>
              </a:lnSpc>
              <a:spcAft>
                <a:spcPts val="600"/>
              </a:spcAft>
              <a:buFont typeface="Arial" panose="020B0604020202020204" pitchFamily="34" charset="0"/>
              <a:buChar char="•"/>
            </a:pPr>
            <a:endParaRPr lang="en-US" sz="1400">
              <a:effectLst/>
            </a:endParaRPr>
          </a:p>
          <a:p>
            <a:pPr indent="-228600" defTabSz="914400">
              <a:lnSpc>
                <a:spcPct val="90000"/>
              </a:lnSpc>
              <a:spcAft>
                <a:spcPts val="600"/>
              </a:spcAft>
              <a:buFont typeface="Arial" panose="020B0604020202020204" pitchFamily="34" charset="0"/>
              <a:buChar char="•"/>
            </a:pPr>
            <a:endParaRPr lang="en-US" sz="1400"/>
          </a:p>
          <a:p>
            <a:pPr indent="-228600" defTabSz="914400">
              <a:lnSpc>
                <a:spcPct val="90000"/>
              </a:lnSpc>
              <a:spcAft>
                <a:spcPts val="600"/>
              </a:spcAft>
              <a:buFont typeface="Arial" panose="020B0604020202020204" pitchFamily="34" charset="0"/>
              <a:buChar char="•"/>
            </a:pPr>
            <a:r>
              <a:rPr lang="en-US" sz="1400" b="0">
                <a:effectLst/>
              </a:rPr>
              <a:t>Kurum içerisinde istihdam ettiğimiz personellerin bölge halkından olmasına dikkat ediyoruz. Yerel bölge halkının istihdamına özen göstererek, personelin bölge içerisinde ekonomiyi canlandırmasına katkıda bulunuyoruz. </a:t>
            </a:r>
          </a:p>
          <a:p>
            <a:pPr indent="-228600" defTabSz="914400">
              <a:lnSpc>
                <a:spcPct val="90000"/>
              </a:lnSpc>
              <a:spcAft>
                <a:spcPts val="600"/>
              </a:spcAft>
              <a:buFont typeface="Arial" panose="020B0604020202020204" pitchFamily="34" charset="0"/>
              <a:buChar char="•"/>
            </a:pPr>
            <a:endParaRPr lang="en-US" sz="1400">
              <a:effectLst/>
            </a:endParaRPr>
          </a:p>
          <a:p>
            <a:pPr indent="-228600" defTabSz="914400">
              <a:lnSpc>
                <a:spcPct val="90000"/>
              </a:lnSpc>
              <a:spcAft>
                <a:spcPts val="600"/>
              </a:spcAft>
              <a:buFont typeface="Arial" panose="020B0604020202020204" pitchFamily="34" charset="0"/>
              <a:buChar char="•"/>
            </a:pPr>
            <a:endParaRPr lang="en-US" sz="1400">
              <a:effectLst/>
            </a:endParaRPr>
          </a:p>
        </p:txBody>
      </p:sp>
      <p:sp>
        <p:nvSpPr>
          <p:cNvPr id="47" name="Rectangle 4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Resim 2" descr="ekran görüntüsü, tasarım içeren bir resim&#10;&#10;Açıklama otomatik olarak oluşturuldu">
            <a:extLst>
              <a:ext uri="{FF2B5EF4-FFF2-40B4-BE49-F238E27FC236}">
                <a16:creationId xmlns:a16="http://schemas.microsoft.com/office/drawing/2014/main" id="{BA5C20BB-B420-BE53-F98F-191ACFDC46BE}"/>
              </a:ext>
            </a:extLst>
          </p:cNvPr>
          <p:cNvPicPr>
            <a:picLocks noChangeAspect="1"/>
          </p:cNvPicPr>
          <p:nvPr/>
        </p:nvPicPr>
        <p:blipFill>
          <a:blip r:embed="rId2">
            <a:extLst>
              <a:ext uri="{28A0092B-C50C-407E-A947-70E740481C1C}">
                <a14:useLocalDpi xmlns:a14="http://schemas.microsoft.com/office/drawing/2010/main" val="0"/>
              </a:ext>
            </a:extLst>
          </a:blip>
          <a:srcRect l="873" r="19386" b="3"/>
          <a:stretch/>
        </p:blipFill>
        <p:spPr>
          <a:xfrm>
            <a:off x="5306975" y="1883509"/>
            <a:ext cx="3127897" cy="3122874"/>
          </a:xfrm>
          <a:prstGeom prst="rect">
            <a:avLst/>
          </a:prstGeom>
        </p:spPr>
      </p:pic>
    </p:spTree>
    <p:extLst>
      <p:ext uri="{BB962C8B-B14F-4D97-AF65-F5344CB8AC3E}">
        <p14:creationId xmlns:p14="http://schemas.microsoft.com/office/powerpoint/2010/main" val="345141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 name="Flowchart: Document 1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3F5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D0D67A9-CFEC-58F2-7A7B-3125B8692141}"/>
              </a:ext>
            </a:extLst>
          </p:cNvPr>
          <p:cNvSpPr>
            <a:spLocks noGrp="1"/>
          </p:cNvSpPr>
          <p:nvPr>
            <p:ph type="title"/>
          </p:nvPr>
        </p:nvSpPr>
        <p:spPr>
          <a:xfrm>
            <a:off x="628650" y="171162"/>
            <a:ext cx="2130136" cy="2371148"/>
          </a:xfrm>
        </p:spPr>
        <p:txBody>
          <a:bodyPr vert="horz" lIns="91440" tIns="45720" rIns="91440" bIns="45720" rtlCol="0" anchor="ctr">
            <a:normAutofit/>
          </a:bodyPr>
          <a:lstStyle/>
          <a:p>
            <a:r>
              <a:rPr lang="en-US" sz="1800" b="1" kern="1200">
                <a:solidFill>
                  <a:srgbClr val="FFFFFF"/>
                </a:solidFill>
                <a:latin typeface="+mj-lt"/>
                <a:ea typeface="+mj-ea"/>
                <a:cs typeface="+mj-cs"/>
              </a:rPr>
              <a:t>SÜRDÜRÜLEBİLİRLİK SÜREÇLERİ</a:t>
            </a:r>
          </a:p>
        </p:txBody>
      </p:sp>
      <p:pic>
        <p:nvPicPr>
          <p:cNvPr id="5" name="Resim 4" descr="metin, ekran görüntüsü, logo, yazı tipi içeren bir resim&#10;&#10;Açıklama otomatik olarak oluşturuldu">
            <a:extLst>
              <a:ext uri="{FF2B5EF4-FFF2-40B4-BE49-F238E27FC236}">
                <a16:creationId xmlns:a16="http://schemas.microsoft.com/office/drawing/2014/main" id="{CE8B8670-3F78-641A-46AB-D3C5D4D3BE67}"/>
              </a:ext>
            </a:extLst>
          </p:cNvPr>
          <p:cNvPicPr>
            <a:picLocks noChangeAspect="1"/>
          </p:cNvPicPr>
          <p:nvPr/>
        </p:nvPicPr>
        <p:blipFill rotWithShape="1">
          <a:blip r:embed="rId2">
            <a:extLst>
              <a:ext uri="{28A0092B-C50C-407E-A947-70E740481C1C}">
                <a14:useLocalDpi xmlns:a14="http://schemas.microsoft.com/office/drawing/2010/main" val="0"/>
              </a:ext>
            </a:extLst>
          </a:blip>
          <a:srcRect l="2018" r="2277"/>
          <a:stretch/>
        </p:blipFill>
        <p:spPr bwMode="auto">
          <a:xfrm>
            <a:off x="3155949" y="1507770"/>
            <a:ext cx="5510653" cy="3843436"/>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51756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FBD5DDC7-A88D-8DFA-FA88-1AA111E905D5}"/>
              </a:ext>
            </a:extLst>
          </p:cNvPr>
          <p:cNvPicPr>
            <a:picLocks noChangeAspect="1"/>
          </p:cNvPicPr>
          <p:nvPr/>
        </p:nvPicPr>
        <p:blipFill>
          <a:blip r:embed="rId2">
            <a:duotone>
              <a:schemeClr val="bg2">
                <a:shade val="45000"/>
                <a:satMod val="135000"/>
              </a:schemeClr>
              <a:prstClr val="white"/>
            </a:duotone>
          </a:blip>
          <a:srcRect l="9432" t="9091" r="22387"/>
          <a:stretch/>
        </p:blipFill>
        <p:spPr>
          <a:xfrm>
            <a:off x="20" y="10"/>
            <a:ext cx="9143980" cy="6857990"/>
          </a:xfrm>
          <a:prstGeom prst="rect">
            <a:avLst/>
          </a:prstGeom>
        </p:spPr>
      </p:pic>
      <p:sp>
        <p:nvSpPr>
          <p:cNvPr id="84" name="Rectangle 8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D0D67A9-CFEC-58F2-7A7B-3125B8692141}"/>
              </a:ext>
            </a:extLst>
          </p:cNvPr>
          <p:cNvSpPr>
            <a:spLocks noGrp="1"/>
          </p:cNvSpPr>
          <p:nvPr>
            <p:ph type="title"/>
          </p:nvPr>
        </p:nvSpPr>
        <p:spPr>
          <a:xfrm>
            <a:off x="628650" y="365125"/>
            <a:ext cx="7886700" cy="1325563"/>
          </a:xfrm>
        </p:spPr>
        <p:txBody>
          <a:bodyPr>
            <a:normAutofit/>
          </a:bodyPr>
          <a:lstStyle/>
          <a:p>
            <a:r>
              <a:rPr lang="tr-TR" b="1">
                <a:latin typeface="+mn-lt"/>
              </a:rPr>
              <a:t>SÜRDÜRÜLEBİLİR TURİZM POLİTİKASI</a:t>
            </a:r>
          </a:p>
        </p:txBody>
      </p:sp>
      <p:graphicFrame>
        <p:nvGraphicFramePr>
          <p:cNvPr id="58" name="Metin Yer Tutucusu 2">
            <a:extLst>
              <a:ext uri="{FF2B5EF4-FFF2-40B4-BE49-F238E27FC236}">
                <a16:creationId xmlns:a16="http://schemas.microsoft.com/office/drawing/2014/main" id="{ABD54DB4-3567-6249-1E5C-EAAFFDD6BC14}"/>
              </a:ext>
            </a:extLst>
          </p:cNvPr>
          <p:cNvGraphicFramePr>
            <a:graphicFrameLocks noGrp="1"/>
          </p:cNvGraphicFramePr>
          <p:nvPr>
            <p:ph idx="1"/>
            <p:extLst>
              <p:ext uri="{D42A27DB-BD31-4B8C-83A1-F6EECF244321}">
                <p14:modId xmlns:p14="http://schemas.microsoft.com/office/powerpoint/2010/main" val="397679969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50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D0D67A9-CFEC-58F2-7A7B-3125B8692141}"/>
              </a:ext>
            </a:extLst>
          </p:cNvPr>
          <p:cNvSpPr>
            <a:spLocks noGrp="1"/>
          </p:cNvSpPr>
          <p:nvPr>
            <p:ph type="title"/>
          </p:nvPr>
        </p:nvSpPr>
        <p:spPr>
          <a:xfrm>
            <a:off x="852297" y="502020"/>
            <a:ext cx="3992787" cy="1642970"/>
          </a:xfrm>
        </p:spPr>
        <p:txBody>
          <a:bodyPr anchor="b">
            <a:normAutofit/>
          </a:bodyPr>
          <a:lstStyle/>
          <a:p>
            <a:r>
              <a:rPr lang="tr-TR" sz="3500" b="1" dirty="0">
                <a:latin typeface="+mn-lt"/>
              </a:rPr>
              <a:t>RAMİTOS HOTEL Sürdürülebilir Turizm</a:t>
            </a:r>
          </a:p>
        </p:txBody>
      </p:sp>
      <p:sp>
        <p:nvSpPr>
          <p:cNvPr id="3" name="Metin Yer Tutucusu 2">
            <a:extLst>
              <a:ext uri="{FF2B5EF4-FFF2-40B4-BE49-F238E27FC236}">
                <a16:creationId xmlns:a16="http://schemas.microsoft.com/office/drawing/2014/main" id="{BE9DCC6B-9362-9934-C7C8-9A8D49AAA4D5}"/>
              </a:ext>
            </a:extLst>
          </p:cNvPr>
          <p:cNvSpPr>
            <a:spLocks noGrp="1"/>
          </p:cNvSpPr>
          <p:nvPr>
            <p:ph idx="1"/>
          </p:nvPr>
        </p:nvSpPr>
        <p:spPr>
          <a:xfrm>
            <a:off x="858692" y="2405894"/>
            <a:ext cx="3986392" cy="3535083"/>
          </a:xfrm>
        </p:spPr>
        <p:txBody>
          <a:bodyPr anchor="t">
            <a:normAutofit/>
          </a:bodyPr>
          <a:lstStyle/>
          <a:p>
            <a:pPr>
              <a:buFont typeface="Wingdings" pitchFamily="2" charset="2"/>
              <a:buChar char="ü"/>
            </a:pPr>
            <a:r>
              <a:rPr lang="tr-TR" sz="900" dirty="0" err="1"/>
              <a:t>Ülkemizde</a:t>
            </a:r>
            <a:r>
              <a:rPr lang="tr-TR" sz="900" dirty="0"/>
              <a:t> </a:t>
            </a:r>
            <a:r>
              <a:rPr lang="tr-TR" sz="900" dirty="0" err="1"/>
              <a:t>yürürlükte</a:t>
            </a:r>
            <a:r>
              <a:rPr lang="tr-TR" sz="900" dirty="0"/>
              <a:t> olan </a:t>
            </a:r>
            <a:r>
              <a:rPr lang="tr-TR" sz="900" dirty="0" err="1"/>
              <a:t>çevre</a:t>
            </a:r>
            <a:r>
              <a:rPr lang="tr-TR" sz="900" dirty="0"/>
              <a:t> ile ilgili </a:t>
            </a:r>
            <a:r>
              <a:rPr lang="tr-TR" sz="900" dirty="0" err="1"/>
              <a:t>yayımlanmıs</a:t>
            </a:r>
            <a:r>
              <a:rPr lang="tr-TR" sz="900" dirty="0"/>
              <a:t>̧ olan kanun, </a:t>
            </a:r>
            <a:r>
              <a:rPr lang="tr-TR" sz="900" dirty="0" err="1"/>
              <a:t>yönetmelik</a:t>
            </a:r>
            <a:r>
              <a:rPr lang="tr-TR" sz="900" dirty="0"/>
              <a:t>, mevzuat ve </a:t>
            </a:r>
            <a:r>
              <a:rPr lang="tr-TR" sz="900" dirty="0" err="1"/>
              <a:t>düzenlemelere</a:t>
            </a:r>
            <a:r>
              <a:rPr lang="tr-TR" sz="900" dirty="0"/>
              <a:t> uyarak </a:t>
            </a:r>
            <a:r>
              <a:rPr lang="tr-TR" sz="900" dirty="0" err="1"/>
              <a:t>tüm</a:t>
            </a:r>
            <a:r>
              <a:rPr lang="tr-TR" sz="900" dirty="0"/>
              <a:t> gereklilikleri yerine getiririz.</a:t>
            </a:r>
          </a:p>
          <a:p>
            <a:pPr>
              <a:buFont typeface="Wingdings" pitchFamily="2" charset="2"/>
              <a:buChar char="ü"/>
            </a:pPr>
            <a:br>
              <a:rPr lang="tr-TR" sz="900" dirty="0"/>
            </a:br>
            <a:r>
              <a:rPr lang="tr-TR" sz="900" dirty="0"/>
              <a:t>Faaliyetlerimizi </a:t>
            </a:r>
            <a:r>
              <a:rPr lang="tr-TR" sz="900" dirty="0" err="1"/>
              <a:t>gerçekleştirirken</a:t>
            </a:r>
            <a:r>
              <a:rPr lang="tr-TR" sz="900" dirty="0"/>
              <a:t> </a:t>
            </a:r>
            <a:r>
              <a:rPr lang="tr-TR" sz="900" dirty="0" err="1"/>
              <a:t>çevreye</a:t>
            </a:r>
            <a:r>
              <a:rPr lang="tr-TR" sz="900" dirty="0"/>
              <a:t> olan etkilerimizi tespit eder, olumsuz etkileri, olası tehlikeleri ve atıklarımızı kontrol altına alırız.</a:t>
            </a:r>
          </a:p>
          <a:p>
            <a:pPr>
              <a:buFont typeface="Wingdings" pitchFamily="2" charset="2"/>
              <a:buChar char="ü"/>
            </a:pPr>
            <a:br>
              <a:rPr lang="tr-TR" sz="900" dirty="0"/>
            </a:br>
            <a:r>
              <a:rPr lang="tr-TR" sz="900" dirty="0"/>
              <a:t>Doğal kaynakların kullanımını, enerji </a:t>
            </a:r>
            <a:r>
              <a:rPr lang="tr-TR" sz="900" dirty="0" err="1"/>
              <a:t>tüketimini</a:t>
            </a:r>
            <a:r>
              <a:rPr lang="tr-TR" sz="900" dirty="0"/>
              <a:t>, hava, su ve toprak kirlenmesini en aza indirgemeye gayret ederiz.</a:t>
            </a:r>
          </a:p>
          <a:p>
            <a:pPr>
              <a:buFont typeface="Wingdings" pitchFamily="2" charset="2"/>
              <a:buChar char="ü"/>
            </a:pPr>
            <a:br>
              <a:rPr lang="tr-TR" sz="900" dirty="0"/>
            </a:br>
            <a:r>
              <a:rPr lang="tr-TR" sz="900" dirty="0" err="1"/>
              <a:t>Çevre</a:t>
            </a:r>
            <a:r>
              <a:rPr lang="tr-TR" sz="900" dirty="0"/>
              <a:t> bilinci ve sosyal sorumluluklarımızı sadece personelimiz </a:t>
            </a:r>
            <a:r>
              <a:rPr lang="tr-TR" sz="900" dirty="0" err="1"/>
              <a:t>değil</a:t>
            </a:r>
            <a:r>
              <a:rPr lang="tr-TR" sz="900" dirty="0"/>
              <a:t>; misafirlerimiz, </a:t>
            </a:r>
            <a:r>
              <a:rPr lang="tr-TR" sz="900" dirty="0" err="1"/>
              <a:t>tedarikçilerimiz</a:t>
            </a:r>
            <a:r>
              <a:rPr lang="tr-TR" sz="900" dirty="0"/>
              <a:t> ve </a:t>
            </a:r>
            <a:r>
              <a:rPr lang="tr-TR" sz="900" dirty="0" err="1"/>
              <a:t>tüm</a:t>
            </a:r>
            <a:r>
              <a:rPr lang="tr-TR" sz="900" dirty="0"/>
              <a:t> iş ortaklarımızın da benimsenmesini </a:t>
            </a:r>
            <a:r>
              <a:rPr lang="tr-TR" sz="900" dirty="0" err="1"/>
              <a:t>sağlamaya</a:t>
            </a:r>
            <a:r>
              <a:rPr lang="tr-TR" sz="900" dirty="0"/>
              <a:t> </a:t>
            </a:r>
            <a:r>
              <a:rPr lang="tr-TR" sz="900" dirty="0" err="1"/>
              <a:t>çalışırız</a:t>
            </a:r>
            <a:r>
              <a:rPr lang="tr-TR" sz="900" dirty="0"/>
              <a:t>.</a:t>
            </a:r>
          </a:p>
          <a:p>
            <a:pPr>
              <a:buFont typeface="Wingdings" pitchFamily="2" charset="2"/>
              <a:buChar char="ü"/>
            </a:pPr>
            <a:br>
              <a:rPr lang="tr-TR" sz="900" dirty="0"/>
            </a:br>
            <a:r>
              <a:rPr lang="tr-TR" sz="900" dirty="0"/>
              <a:t>Faaliyetlerimizi </a:t>
            </a:r>
            <a:r>
              <a:rPr lang="tr-TR" sz="900" dirty="0" err="1"/>
              <a:t>yürütürken</a:t>
            </a:r>
            <a:r>
              <a:rPr lang="tr-TR" sz="900" dirty="0"/>
              <a:t> misafir ve </a:t>
            </a:r>
            <a:r>
              <a:rPr lang="tr-TR" sz="900" dirty="0" err="1"/>
              <a:t>çalışanlarımızı</a:t>
            </a:r>
            <a:r>
              <a:rPr lang="tr-TR" sz="900" dirty="0"/>
              <a:t> meydana gelebilecek yaralan- </a:t>
            </a:r>
            <a:r>
              <a:rPr lang="tr-TR" sz="900" dirty="0" err="1"/>
              <a:t>malardan</a:t>
            </a:r>
            <a:r>
              <a:rPr lang="tr-TR" sz="900" dirty="0"/>
              <a:t>, hastalıklardan korumak ve iyi </a:t>
            </a:r>
            <a:r>
              <a:rPr lang="tr-TR" sz="900" dirty="0" err="1"/>
              <a:t>çalışma</a:t>
            </a:r>
            <a:r>
              <a:rPr lang="tr-TR" sz="900" dirty="0"/>
              <a:t> </a:t>
            </a:r>
            <a:r>
              <a:rPr lang="tr-TR" sz="900" dirty="0" err="1"/>
              <a:t>koşulları</a:t>
            </a:r>
            <a:r>
              <a:rPr lang="tr-TR" sz="900" dirty="0"/>
              <a:t> sağlamak </a:t>
            </a:r>
            <a:r>
              <a:rPr lang="tr-TR" sz="900" dirty="0" err="1"/>
              <a:t>için</a:t>
            </a:r>
            <a:r>
              <a:rPr lang="tr-TR" sz="900" dirty="0"/>
              <a:t> gerekli </a:t>
            </a:r>
            <a:r>
              <a:rPr lang="tr-TR" sz="900" dirty="0" err="1"/>
              <a:t>önlem</a:t>
            </a:r>
            <a:r>
              <a:rPr lang="tr-TR" sz="900" dirty="0"/>
              <a:t>- </a:t>
            </a:r>
            <a:r>
              <a:rPr lang="tr-TR" sz="900" dirty="0" err="1"/>
              <a:t>leri</a:t>
            </a:r>
            <a:r>
              <a:rPr lang="tr-TR" sz="900" dirty="0"/>
              <a:t> alır ve uygularız.</a:t>
            </a:r>
          </a:p>
          <a:p>
            <a:pPr>
              <a:buFont typeface="Wingdings" pitchFamily="2" charset="2"/>
              <a:buChar char="ü"/>
            </a:pPr>
            <a:br>
              <a:rPr lang="tr-TR" sz="900" dirty="0"/>
            </a:br>
            <a:r>
              <a:rPr lang="tr-TR" sz="900" dirty="0"/>
              <a:t>Yerel istihdamı arttırmak adına personelimizi </a:t>
            </a:r>
            <a:r>
              <a:rPr lang="tr-TR" sz="900" dirty="0" err="1"/>
              <a:t>bulunduğumuz</a:t>
            </a:r>
            <a:r>
              <a:rPr lang="tr-TR" sz="900" dirty="0"/>
              <a:t> </a:t>
            </a:r>
            <a:r>
              <a:rPr lang="tr-TR" sz="900" dirty="0" err="1"/>
              <a:t>bölgeden</a:t>
            </a:r>
            <a:r>
              <a:rPr lang="tr-TR" sz="900" dirty="0"/>
              <a:t> </a:t>
            </a:r>
            <a:r>
              <a:rPr lang="tr-TR" sz="900" dirty="0" err="1"/>
              <a:t>seçer</a:t>
            </a:r>
            <a:r>
              <a:rPr lang="tr-TR" sz="900" dirty="0"/>
              <a:t> ve yerli </a:t>
            </a:r>
            <a:r>
              <a:rPr lang="tr-TR" sz="900" dirty="0" err="1"/>
              <a:t>tedarikçilerle</a:t>
            </a:r>
            <a:r>
              <a:rPr lang="tr-TR" sz="900" dirty="0"/>
              <a:t> </a:t>
            </a:r>
            <a:r>
              <a:rPr lang="tr-TR" sz="900" dirty="0" err="1"/>
              <a:t>çalışmaya</a:t>
            </a:r>
            <a:r>
              <a:rPr lang="tr-TR" sz="900" dirty="0"/>
              <a:t> </a:t>
            </a:r>
            <a:r>
              <a:rPr lang="tr-TR" sz="900" dirty="0" err="1"/>
              <a:t>özen</a:t>
            </a:r>
            <a:r>
              <a:rPr lang="tr-TR" sz="900" dirty="0"/>
              <a:t> </a:t>
            </a:r>
            <a:r>
              <a:rPr lang="tr-TR" sz="900" dirty="0" err="1"/>
              <a:t>gösteririz</a:t>
            </a:r>
            <a:r>
              <a:rPr lang="tr-TR" sz="900" dirty="0"/>
              <a:t>.</a:t>
            </a:r>
            <a:br>
              <a:rPr lang="tr-TR" sz="900" dirty="0"/>
            </a:br>
            <a:endParaRPr lang="tr-TR" sz="900" dirty="0"/>
          </a:p>
        </p:txBody>
      </p:sp>
      <p:sp>
        <p:nvSpPr>
          <p:cNvPr id="63" name="Rectangle 6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Resim 5" descr="gökyüzü, kişi, şahıs, bulut, metin içeren bir resim&#10;&#10;Açıklama otomatik olarak oluşturuldu">
            <a:extLst>
              <a:ext uri="{FF2B5EF4-FFF2-40B4-BE49-F238E27FC236}">
                <a16:creationId xmlns:a16="http://schemas.microsoft.com/office/drawing/2014/main" id="{C3AC5F1B-B14D-C5D2-97C3-8956FB3C6914}"/>
              </a:ext>
            </a:extLst>
          </p:cNvPr>
          <p:cNvPicPr>
            <a:picLocks noChangeAspect="1"/>
          </p:cNvPicPr>
          <p:nvPr/>
        </p:nvPicPr>
        <p:blipFill>
          <a:blip r:embed="rId2">
            <a:extLst>
              <a:ext uri="{28A0092B-C50C-407E-A947-70E740481C1C}">
                <a14:useLocalDpi xmlns:a14="http://schemas.microsoft.com/office/drawing/2010/main" val="0"/>
              </a:ext>
            </a:extLst>
          </a:blip>
          <a:srcRect l="16389" r="18990" b="-3"/>
          <a:stretch/>
        </p:blipFill>
        <p:spPr>
          <a:xfrm>
            <a:off x="5306975" y="1883490"/>
            <a:ext cx="3127897" cy="3122913"/>
          </a:xfrm>
          <a:prstGeom prst="rect">
            <a:avLst/>
          </a:prstGeom>
        </p:spPr>
      </p:pic>
    </p:spTree>
    <p:extLst>
      <p:ext uri="{BB962C8B-B14F-4D97-AF65-F5344CB8AC3E}">
        <p14:creationId xmlns:p14="http://schemas.microsoft.com/office/powerpoint/2010/main" val="382584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D0D67A9-CFEC-58F2-7A7B-3125B8692141}"/>
              </a:ext>
            </a:extLst>
          </p:cNvPr>
          <p:cNvSpPr>
            <a:spLocks noGrp="1"/>
          </p:cNvSpPr>
          <p:nvPr>
            <p:ph type="title"/>
          </p:nvPr>
        </p:nvSpPr>
        <p:spPr>
          <a:xfrm>
            <a:off x="852297" y="502020"/>
            <a:ext cx="3992787" cy="1642970"/>
          </a:xfrm>
        </p:spPr>
        <p:txBody>
          <a:bodyPr anchor="b">
            <a:normAutofit/>
          </a:bodyPr>
          <a:lstStyle/>
          <a:p>
            <a:r>
              <a:rPr lang="tr-TR" sz="900" b="1">
                <a:latin typeface="+mn-lt"/>
              </a:rPr>
              <a:t>Çevre Politikası</a:t>
            </a:r>
            <a:br>
              <a:rPr lang="tr-TR" sz="900">
                <a:latin typeface="+mn-lt"/>
              </a:rPr>
            </a:br>
            <a:br>
              <a:rPr lang="tr-TR" sz="900">
                <a:latin typeface="+mn-lt"/>
              </a:rPr>
            </a:br>
            <a:r>
              <a:rPr lang="tr-TR" sz="900" b="0">
                <a:effectLst/>
                <a:latin typeface="+mn-lt"/>
              </a:rPr>
              <a:t>Çevremizi korumak ve sürekliliğini sağlamak için tüm çevre yasa ve yönetmenliklerine uyarak çevresel etkilerimizi kontrol altına tutmak ve bu etkileri minimize ederek çevresel performansımızı sürekli iyileştirmek ve çevre duyarlılığımızın gereklerini yerine getirerek gelecek kuşaklara yaşanabilir bir doğa bırakmak amacımızdır. </a:t>
            </a:r>
            <a:br>
              <a:rPr lang="tr-TR" sz="900">
                <a:effectLst/>
                <a:latin typeface="+mn-lt"/>
              </a:rPr>
            </a:br>
            <a:r>
              <a:rPr lang="tr-TR" sz="900" b="0">
                <a:effectLst/>
                <a:latin typeface="+mn-lt"/>
              </a:rPr>
              <a:t>Çevrenin ve kültürel mirasın korunması adına çevresel etkilerimizi kontrol altında tutmak ve bunun için belirlediğimiz hedefleri sürekli geliştirmek önceliğimizdir. </a:t>
            </a:r>
            <a:br>
              <a:rPr lang="tr-TR" sz="900">
                <a:effectLst/>
                <a:latin typeface="+mn-lt"/>
              </a:rPr>
            </a:br>
            <a:endParaRPr lang="tr-TR" sz="900">
              <a:latin typeface="+mn-lt"/>
            </a:endParaRPr>
          </a:p>
        </p:txBody>
      </p:sp>
      <p:sp>
        <p:nvSpPr>
          <p:cNvPr id="3" name="Metin Yer Tutucusu 2">
            <a:extLst>
              <a:ext uri="{FF2B5EF4-FFF2-40B4-BE49-F238E27FC236}">
                <a16:creationId xmlns:a16="http://schemas.microsoft.com/office/drawing/2014/main" id="{BE9DCC6B-9362-9934-C7C8-9A8D49AAA4D5}"/>
              </a:ext>
            </a:extLst>
          </p:cNvPr>
          <p:cNvSpPr>
            <a:spLocks noGrp="1"/>
          </p:cNvSpPr>
          <p:nvPr>
            <p:ph idx="1"/>
          </p:nvPr>
        </p:nvSpPr>
        <p:spPr>
          <a:xfrm>
            <a:off x="858692" y="2405894"/>
            <a:ext cx="3986392" cy="3535083"/>
          </a:xfrm>
        </p:spPr>
        <p:txBody>
          <a:bodyPr anchor="t">
            <a:normAutofit/>
          </a:bodyPr>
          <a:lstStyle/>
          <a:p>
            <a:pPr marL="0" indent="0">
              <a:buNone/>
            </a:pPr>
            <a:r>
              <a:rPr lang="tr-TR" sz="800" b="1">
                <a:effectLst/>
              </a:rPr>
              <a:t>Politikamız gereği, </a:t>
            </a:r>
            <a:endParaRPr lang="tr-TR" sz="800">
              <a:effectLst/>
            </a:endParaRPr>
          </a:p>
          <a:p>
            <a:pPr>
              <a:buFont typeface="Wingdings" pitchFamily="2" charset="2"/>
              <a:buChar char="v"/>
            </a:pPr>
            <a:r>
              <a:rPr lang="tr-TR" sz="800" b="0">
                <a:effectLst/>
              </a:rPr>
              <a:t>Tesisin işletimi sırasında tüm çevresel etkileri göz önünde bulundurarak yeşili korumak ve doğa ile uyumlu yaşamak, </a:t>
            </a:r>
            <a:endParaRPr lang="tr-TR" sz="800">
              <a:effectLst/>
            </a:endParaRPr>
          </a:p>
          <a:p>
            <a:pPr>
              <a:buFont typeface="Wingdings" pitchFamily="2" charset="2"/>
              <a:buChar char="v"/>
            </a:pPr>
            <a:r>
              <a:rPr lang="tr-TR" sz="800" b="0">
                <a:effectLst/>
              </a:rPr>
              <a:t>Çevre kirliliği oluşturulabilecek durumlar için riskleri belirlemeyi ve bu riskleri azaltmak için gerekli tedbirleri alarak çevre kirliliğini önlemek, </a:t>
            </a:r>
            <a:endParaRPr lang="tr-TR" sz="800">
              <a:effectLst/>
            </a:endParaRPr>
          </a:p>
          <a:p>
            <a:pPr>
              <a:buFont typeface="Wingdings" pitchFamily="2" charset="2"/>
              <a:buChar char="v"/>
            </a:pPr>
            <a:r>
              <a:rPr lang="tr-TR" sz="800" b="0">
                <a:effectLst/>
              </a:rPr>
              <a:t>Doğal kaynakların korunmasını ve etkin kullanılmasını sağlamak, </a:t>
            </a:r>
            <a:endParaRPr lang="tr-TR" sz="800">
              <a:effectLst/>
            </a:endParaRPr>
          </a:p>
          <a:p>
            <a:pPr>
              <a:buFont typeface="Wingdings" pitchFamily="2" charset="2"/>
              <a:buChar char="v"/>
            </a:pPr>
            <a:r>
              <a:rPr lang="tr-TR" sz="800" b="0">
                <a:effectLst/>
              </a:rPr>
              <a:t>Tesisin işletilmesi sırasında oluşan atıkları azaltılmak, geri dönüştürülmek ve tekrar kullanılması konularında gerekli hassasiyeti göstermek, </a:t>
            </a:r>
            <a:endParaRPr lang="tr-TR" sz="800">
              <a:effectLst/>
            </a:endParaRPr>
          </a:p>
          <a:p>
            <a:pPr>
              <a:buFont typeface="Wingdings" pitchFamily="2" charset="2"/>
              <a:buChar char="v"/>
            </a:pPr>
            <a:r>
              <a:rPr lang="tr-TR" sz="800" b="0">
                <a:effectLst/>
              </a:rPr>
              <a:t>Çevresel, tarihi ve kültürel değerlerinin korunması için gerekli destek sağlamak, </a:t>
            </a:r>
            <a:endParaRPr lang="tr-TR" sz="800">
              <a:effectLst/>
            </a:endParaRPr>
          </a:p>
          <a:p>
            <a:pPr>
              <a:buFont typeface="Wingdings" pitchFamily="2" charset="2"/>
              <a:buChar char="v"/>
            </a:pPr>
            <a:r>
              <a:rPr lang="tr-TR" sz="800" b="0">
                <a:effectLst/>
              </a:rPr>
              <a:t>Ürünlerin satın alması yapılırken satın alma prosedüründe belirtilmiş olan çevre dostu ve sürdürülebilir çevreyi destekleyen tedarikçiler ile işbirliği yapılırken; çevre dostu ürünlerin satın alınmasına önem vermek, </a:t>
            </a:r>
            <a:endParaRPr lang="tr-TR" sz="800">
              <a:effectLst/>
            </a:endParaRPr>
          </a:p>
          <a:p>
            <a:pPr>
              <a:buFont typeface="Wingdings" pitchFamily="2" charset="2"/>
              <a:buChar char="v"/>
            </a:pPr>
            <a:r>
              <a:rPr lang="tr-TR" sz="800" b="0">
                <a:effectLst/>
              </a:rPr>
              <a:t>Geri dönüştürülmüş ürün kullanımını arttırmaya özen göstermek, </a:t>
            </a:r>
            <a:endParaRPr lang="tr-TR" sz="800">
              <a:effectLst/>
            </a:endParaRPr>
          </a:p>
          <a:p>
            <a:pPr>
              <a:buFont typeface="Wingdings" pitchFamily="2" charset="2"/>
              <a:buChar char="v"/>
            </a:pPr>
            <a:r>
              <a:rPr lang="tr-TR" sz="800" b="0">
                <a:effectLst/>
              </a:rPr>
              <a:t>Personelimizi tehlikeli kimyasalların dökülmesi durumunda alacakları tedbirler konusunda eğitmek, </a:t>
            </a:r>
            <a:endParaRPr lang="tr-TR" sz="800">
              <a:effectLst/>
            </a:endParaRPr>
          </a:p>
          <a:p>
            <a:pPr>
              <a:buFont typeface="Wingdings" pitchFamily="2" charset="2"/>
              <a:buChar char="v"/>
            </a:pPr>
            <a:r>
              <a:rPr lang="tr-TR" sz="800"/>
              <a:t>Ç</a:t>
            </a:r>
            <a:r>
              <a:rPr lang="tr-TR" sz="800" b="0">
                <a:effectLst/>
              </a:rPr>
              <a:t>̧evresel sorumluluklarımız konusunda tüm personelimizi ve misafirlerimizi bilinçlendirerek katılımlarını sağlamak,</a:t>
            </a:r>
            <a:br>
              <a:rPr lang="tr-TR" sz="800" b="0">
                <a:effectLst/>
              </a:rPr>
            </a:br>
            <a:br>
              <a:rPr lang="tr-TR" sz="800"/>
            </a:br>
            <a:endParaRPr lang="tr-TR" sz="800"/>
          </a:p>
        </p:txBody>
      </p:sp>
      <p:sp>
        <p:nvSpPr>
          <p:cNvPr id="38" name="Rectangle 3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Resim 4" descr="kişi, şahıs, sebze, metin, yeşil içeren bir resim&#10;&#10;Açıklama otomatik olarak oluşturuldu">
            <a:extLst>
              <a:ext uri="{FF2B5EF4-FFF2-40B4-BE49-F238E27FC236}">
                <a16:creationId xmlns:a16="http://schemas.microsoft.com/office/drawing/2014/main" id="{E9171A6F-A88C-DF7D-63CA-172169542285}"/>
              </a:ext>
            </a:extLst>
          </p:cNvPr>
          <p:cNvPicPr>
            <a:picLocks noChangeAspect="1"/>
          </p:cNvPicPr>
          <p:nvPr/>
        </p:nvPicPr>
        <p:blipFill>
          <a:blip r:embed="rId2">
            <a:extLst>
              <a:ext uri="{28A0092B-C50C-407E-A947-70E740481C1C}">
                <a14:useLocalDpi xmlns:a14="http://schemas.microsoft.com/office/drawing/2010/main" val="0"/>
              </a:ext>
            </a:extLst>
          </a:blip>
          <a:srcRect l="6803" r="10471" b="-1"/>
          <a:stretch/>
        </p:blipFill>
        <p:spPr>
          <a:xfrm>
            <a:off x="5306975" y="1883533"/>
            <a:ext cx="3127897" cy="3122826"/>
          </a:xfrm>
          <a:prstGeom prst="rect">
            <a:avLst/>
          </a:prstGeom>
        </p:spPr>
      </p:pic>
    </p:spTree>
    <p:extLst>
      <p:ext uri="{BB962C8B-B14F-4D97-AF65-F5344CB8AC3E}">
        <p14:creationId xmlns:p14="http://schemas.microsoft.com/office/powerpoint/2010/main" val="293592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D0D67A9-CFEC-58F2-7A7B-3125B8692141}"/>
              </a:ext>
            </a:extLst>
          </p:cNvPr>
          <p:cNvSpPr>
            <a:spLocks noGrp="1"/>
          </p:cNvSpPr>
          <p:nvPr>
            <p:ph type="title"/>
          </p:nvPr>
        </p:nvSpPr>
        <p:spPr>
          <a:xfrm>
            <a:off x="852297" y="502020"/>
            <a:ext cx="3992787" cy="1642970"/>
          </a:xfrm>
        </p:spPr>
        <p:txBody>
          <a:bodyPr anchor="b">
            <a:normAutofit/>
          </a:bodyPr>
          <a:lstStyle/>
          <a:p>
            <a:r>
              <a:rPr lang="tr-TR" sz="1100" b="1">
                <a:latin typeface="+mn-lt"/>
              </a:rPr>
              <a:t>Çevre ve Atık Yönetimi</a:t>
            </a:r>
            <a:br>
              <a:rPr lang="tr-TR" sz="1100">
                <a:latin typeface="+mn-lt"/>
              </a:rPr>
            </a:br>
            <a:br>
              <a:rPr lang="tr-TR" sz="1100">
                <a:latin typeface="+mn-lt"/>
              </a:rPr>
            </a:br>
            <a:br>
              <a:rPr lang="tr-TR" sz="1100">
                <a:latin typeface="+mn-lt"/>
              </a:rPr>
            </a:br>
            <a:r>
              <a:rPr lang="tr-TR" sz="1100" b="0">
                <a:effectLst/>
                <a:latin typeface="+mn-lt"/>
              </a:rPr>
              <a:t>Rekabet gücünü arttırmak için, döngüsel ekonomiye geçmek, israfı önlemek, çevreyi korumak, kirliliği önlemek, halkın duyarlılığını arttırmak, çevre dostu yaşam tarzını benimseterek geleceğimize katkı sunmak için “Sıfır Atık” diyerek otellerimizde tüm operasyonel departmanlarda bir dizi atık azaltma programı yürütmekteyiz. </a:t>
            </a:r>
            <a:br>
              <a:rPr lang="tr-TR" sz="1100">
                <a:effectLst/>
                <a:latin typeface="+mn-lt"/>
              </a:rPr>
            </a:br>
            <a:endParaRPr lang="tr-TR" sz="1100">
              <a:latin typeface="+mn-lt"/>
            </a:endParaRPr>
          </a:p>
        </p:txBody>
      </p:sp>
      <p:sp>
        <p:nvSpPr>
          <p:cNvPr id="3" name="Metin Yer Tutucusu 2">
            <a:extLst>
              <a:ext uri="{FF2B5EF4-FFF2-40B4-BE49-F238E27FC236}">
                <a16:creationId xmlns:a16="http://schemas.microsoft.com/office/drawing/2014/main" id="{BE9DCC6B-9362-9934-C7C8-9A8D49AAA4D5}"/>
              </a:ext>
            </a:extLst>
          </p:cNvPr>
          <p:cNvSpPr>
            <a:spLocks noGrp="1"/>
          </p:cNvSpPr>
          <p:nvPr>
            <p:ph idx="1"/>
          </p:nvPr>
        </p:nvSpPr>
        <p:spPr>
          <a:xfrm>
            <a:off x="858692" y="2405894"/>
            <a:ext cx="3986392" cy="3535083"/>
          </a:xfrm>
        </p:spPr>
        <p:txBody>
          <a:bodyPr anchor="t">
            <a:normAutofit/>
          </a:bodyPr>
          <a:lstStyle/>
          <a:p>
            <a:pPr>
              <a:buFont typeface="Wingdings" pitchFamily="2" charset="2"/>
              <a:buChar char="v"/>
            </a:pPr>
            <a:r>
              <a:rPr lang="tr-TR" sz="1700" b="0">
                <a:effectLst/>
              </a:rPr>
              <a:t>Otelimiz atık yönetim planlarına sadık kalarak “Sıfır Atık Belgesi” almaya hak kazanmıştır. </a:t>
            </a:r>
          </a:p>
          <a:p>
            <a:pPr>
              <a:buFont typeface="Wingdings" pitchFamily="2" charset="2"/>
              <a:buChar char="v"/>
            </a:pPr>
            <a:endParaRPr lang="tr-TR" sz="1700">
              <a:effectLst/>
            </a:endParaRPr>
          </a:p>
          <a:p>
            <a:pPr>
              <a:buFont typeface="Wingdings" pitchFamily="2" charset="2"/>
              <a:buChar char="v"/>
            </a:pPr>
            <a:r>
              <a:rPr lang="tr-TR" sz="1700" b="0">
                <a:effectLst/>
              </a:rPr>
              <a:t>Tüm departmanlarda ambalaj atıkları, tehlikeli atıklar, organik atıklar, atık yağlar ve piller ayrı olarak toplanmakta, otel işlerinde mevzuatlara uygun olarak tanımlanmış geçici depolama alanlarında tutulup lisanslı ve izinli firmalar tarafından toplatılarak ilgili ayrıştırma geri dönüştürme tesislerine gönderilmektedir. </a:t>
            </a:r>
          </a:p>
          <a:p>
            <a:pPr marL="0" indent="0">
              <a:buNone/>
            </a:pPr>
            <a:endParaRPr lang="tr-TR" sz="1700">
              <a:effectLst/>
            </a:endParaRPr>
          </a:p>
        </p:txBody>
      </p:sp>
      <p:sp>
        <p:nvSpPr>
          <p:cNvPr id="38" name="Rectangle 3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Resim 4" descr="kişi, şahıs, sebze, metin, yeşil içeren bir resim&#10;&#10;Açıklama otomatik olarak oluşturuldu">
            <a:extLst>
              <a:ext uri="{FF2B5EF4-FFF2-40B4-BE49-F238E27FC236}">
                <a16:creationId xmlns:a16="http://schemas.microsoft.com/office/drawing/2014/main" id="{E9171A6F-A88C-DF7D-63CA-172169542285}"/>
              </a:ext>
            </a:extLst>
          </p:cNvPr>
          <p:cNvPicPr>
            <a:picLocks noChangeAspect="1"/>
          </p:cNvPicPr>
          <p:nvPr/>
        </p:nvPicPr>
        <p:blipFill>
          <a:blip r:embed="rId2">
            <a:extLst>
              <a:ext uri="{28A0092B-C50C-407E-A947-70E740481C1C}">
                <a14:useLocalDpi xmlns:a14="http://schemas.microsoft.com/office/drawing/2010/main" val="0"/>
              </a:ext>
            </a:extLst>
          </a:blip>
          <a:srcRect l="6803" r="10471" b="-1"/>
          <a:stretch/>
        </p:blipFill>
        <p:spPr>
          <a:xfrm>
            <a:off x="5306975" y="1883533"/>
            <a:ext cx="3127897" cy="3122826"/>
          </a:xfrm>
          <a:prstGeom prst="rect">
            <a:avLst/>
          </a:prstGeom>
        </p:spPr>
      </p:pic>
    </p:spTree>
    <p:extLst>
      <p:ext uri="{BB962C8B-B14F-4D97-AF65-F5344CB8AC3E}">
        <p14:creationId xmlns:p14="http://schemas.microsoft.com/office/powerpoint/2010/main" val="445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D0D67A9-CFEC-58F2-7A7B-3125B8692141}"/>
              </a:ext>
            </a:extLst>
          </p:cNvPr>
          <p:cNvSpPr>
            <a:spLocks noGrp="1"/>
          </p:cNvSpPr>
          <p:nvPr>
            <p:ph type="title"/>
          </p:nvPr>
        </p:nvSpPr>
        <p:spPr>
          <a:xfrm>
            <a:off x="852297" y="502020"/>
            <a:ext cx="3992787" cy="1642970"/>
          </a:xfrm>
        </p:spPr>
        <p:txBody>
          <a:bodyPr anchor="b">
            <a:normAutofit/>
          </a:bodyPr>
          <a:lstStyle/>
          <a:p>
            <a:r>
              <a:rPr lang="tr-TR" sz="2200" b="1">
                <a:latin typeface="+mn-lt"/>
              </a:rPr>
              <a:t>KURUM İÇİ PERSONEL EĞİTİMİ </a:t>
            </a:r>
            <a:br>
              <a:rPr lang="tr-TR" sz="2200" b="1">
                <a:latin typeface="+mn-lt"/>
              </a:rPr>
            </a:br>
            <a:r>
              <a:rPr lang="tr-TR" sz="2200" b="1">
                <a:latin typeface="+mn-lt"/>
              </a:rPr>
              <a:t>VE </a:t>
            </a:r>
            <a:br>
              <a:rPr lang="tr-TR" sz="2200" b="1">
                <a:latin typeface="+mn-lt"/>
              </a:rPr>
            </a:br>
            <a:r>
              <a:rPr lang="tr-TR" sz="2200" b="1">
                <a:latin typeface="+mn-lt"/>
              </a:rPr>
              <a:t>SÜRDÜRÜLEBİLİRLİK ÇALIŞMALARI</a:t>
            </a:r>
          </a:p>
        </p:txBody>
      </p:sp>
      <p:sp>
        <p:nvSpPr>
          <p:cNvPr id="3" name="Metin Yer Tutucusu 2">
            <a:extLst>
              <a:ext uri="{FF2B5EF4-FFF2-40B4-BE49-F238E27FC236}">
                <a16:creationId xmlns:a16="http://schemas.microsoft.com/office/drawing/2014/main" id="{BE9DCC6B-9362-9934-C7C8-9A8D49AAA4D5}"/>
              </a:ext>
            </a:extLst>
          </p:cNvPr>
          <p:cNvSpPr>
            <a:spLocks noGrp="1"/>
          </p:cNvSpPr>
          <p:nvPr>
            <p:ph idx="1"/>
          </p:nvPr>
        </p:nvSpPr>
        <p:spPr>
          <a:xfrm>
            <a:off x="858692" y="2405894"/>
            <a:ext cx="3986392" cy="3535083"/>
          </a:xfrm>
        </p:spPr>
        <p:txBody>
          <a:bodyPr anchor="t">
            <a:normAutofit/>
          </a:bodyPr>
          <a:lstStyle/>
          <a:p>
            <a:pPr lvl="0">
              <a:buFont typeface="Wingdings" pitchFamily="2" charset="2"/>
              <a:buChar char="ü"/>
            </a:pPr>
            <a:r>
              <a:rPr lang="tr-TR" sz="900" kern="100">
                <a:effectLst/>
                <a:ea typeface="Aptos" panose="020B0004020202020204" pitchFamily="34" charset="0"/>
                <a:cs typeface="Times New Roman" panose="02020603050405020304" pitchFamily="18" charset="0"/>
              </a:rPr>
              <a:t>SÜRDÜRÜLEBİLİRLİK İLE İLGİLİ EĞİTİM VERİLDİ VE KAYITLARI TUTULDU.</a:t>
            </a:r>
          </a:p>
          <a:p>
            <a:pPr lvl="0">
              <a:buFont typeface="Wingdings" pitchFamily="2" charset="2"/>
              <a:buChar char="ü"/>
            </a:pPr>
            <a:r>
              <a:rPr lang="tr-TR" sz="900" kern="100">
                <a:effectLst/>
                <a:ea typeface="Aptos" panose="020B0004020202020204" pitchFamily="34" charset="0"/>
                <a:cs typeface="Times New Roman" panose="02020603050405020304" pitchFamily="18" charset="0"/>
              </a:rPr>
              <a:t>PERSONEL EĞİTİM PLANI ÇIKARTILDI.</a:t>
            </a:r>
          </a:p>
          <a:p>
            <a:pPr lvl="0">
              <a:buFont typeface="Wingdings" pitchFamily="2" charset="2"/>
              <a:buChar char="ü"/>
            </a:pPr>
            <a:r>
              <a:rPr lang="tr-TR" sz="900" kern="100">
                <a:effectLst/>
                <a:ea typeface="Aptos" panose="020B0004020202020204" pitchFamily="34" charset="0"/>
                <a:cs typeface="Times New Roman" panose="02020603050405020304" pitchFamily="18" charset="0"/>
              </a:rPr>
              <a:t>EĞİTİM SUNUMLARI YAPILDI.</a:t>
            </a:r>
          </a:p>
          <a:p>
            <a:pPr lvl="0">
              <a:buFont typeface="Wingdings" pitchFamily="2" charset="2"/>
              <a:buChar char="ü"/>
            </a:pPr>
            <a:r>
              <a:rPr lang="tr-TR" sz="900" kern="100">
                <a:effectLst/>
                <a:ea typeface="Aptos" panose="020B0004020202020204" pitchFamily="34" charset="0"/>
                <a:cs typeface="Times New Roman" panose="02020603050405020304" pitchFamily="18" charset="0"/>
              </a:rPr>
              <a:t>ATIK VE GERİ DÖNÜŞÜM İLE İLGİLİ BİLGİLENDİRMELER YAPILDI. </a:t>
            </a:r>
          </a:p>
          <a:p>
            <a:pPr lvl="0">
              <a:buFont typeface="Wingdings" pitchFamily="2" charset="2"/>
              <a:buChar char="ü"/>
            </a:pPr>
            <a:r>
              <a:rPr lang="tr-TR" sz="900" kern="100">
                <a:effectLst/>
                <a:ea typeface="Aptos" panose="020B0004020202020204" pitchFamily="34" charset="0"/>
                <a:cs typeface="Times New Roman" panose="02020603050405020304" pitchFamily="18" charset="0"/>
              </a:rPr>
              <a:t>ENERJİ TÜKETİMİNİN AZALTILMASINA YÖNELİK EĞİTİMLER VERİLDİ. </a:t>
            </a:r>
          </a:p>
          <a:p>
            <a:pPr lvl="0">
              <a:buFont typeface="Wingdings" pitchFamily="2" charset="2"/>
              <a:buChar char="ü"/>
            </a:pPr>
            <a:r>
              <a:rPr lang="tr-TR" sz="900" kern="100">
                <a:effectLst/>
                <a:ea typeface="Aptos" panose="020B0004020202020204" pitchFamily="34" charset="0"/>
                <a:cs typeface="Times New Roman" panose="02020603050405020304" pitchFamily="18" charset="0"/>
              </a:rPr>
              <a:t>PERSONEL KARBON AYAK İZİNİN MİNİMUMA İNDİRİLMESİ İÇİN SUNUMLAR VE EĞİTİMLER YAPILDI.</a:t>
            </a:r>
          </a:p>
          <a:p>
            <a:pPr lvl="0">
              <a:buFont typeface="Wingdings" pitchFamily="2" charset="2"/>
              <a:buChar char="ü"/>
            </a:pPr>
            <a:r>
              <a:rPr lang="tr-TR" sz="900" kern="100">
                <a:effectLst/>
                <a:ea typeface="Aptos" panose="020B0004020202020204" pitchFamily="34" charset="0"/>
                <a:cs typeface="Times New Roman" panose="02020603050405020304" pitchFamily="18" charset="0"/>
              </a:rPr>
              <a:t>HİJYEN EĞİTİMİ</a:t>
            </a:r>
          </a:p>
          <a:p>
            <a:pPr lvl="0">
              <a:buFont typeface="Wingdings" pitchFamily="2" charset="2"/>
              <a:buChar char="ü"/>
            </a:pPr>
            <a:r>
              <a:rPr lang="tr-TR" sz="900" kern="100">
                <a:effectLst/>
                <a:ea typeface="Aptos" panose="020B0004020202020204" pitchFamily="34" charset="0"/>
                <a:cs typeface="Times New Roman" panose="02020603050405020304" pitchFamily="18" charset="0"/>
              </a:rPr>
              <a:t>İLK YARDIM EĞİTİMİ</a:t>
            </a:r>
          </a:p>
          <a:p>
            <a:pPr lvl="0">
              <a:buFont typeface="Wingdings" pitchFamily="2" charset="2"/>
              <a:buChar char="ü"/>
            </a:pPr>
            <a:r>
              <a:rPr lang="tr-TR" sz="900" kern="100">
                <a:effectLst/>
                <a:ea typeface="Aptos" panose="020B0004020202020204" pitchFamily="34" charset="0"/>
                <a:cs typeface="Times New Roman" panose="02020603050405020304" pitchFamily="18" charset="0"/>
              </a:rPr>
              <a:t>SIFIR ATIK EĞİTİMİ</a:t>
            </a:r>
          </a:p>
          <a:p>
            <a:pPr lvl="0">
              <a:buFont typeface="Wingdings" pitchFamily="2" charset="2"/>
              <a:buChar char="ü"/>
            </a:pPr>
            <a:r>
              <a:rPr lang="tr-TR" sz="900" kern="100">
                <a:effectLst/>
                <a:ea typeface="Aptos" panose="020B0004020202020204" pitchFamily="34" charset="0"/>
                <a:cs typeface="Times New Roman" panose="02020603050405020304" pitchFamily="18" charset="0"/>
              </a:rPr>
              <a:t>IŞ GÜVENLİĞİ EĞİTİMİ</a:t>
            </a:r>
          </a:p>
          <a:p>
            <a:pPr lvl="0">
              <a:buFont typeface="Wingdings" pitchFamily="2" charset="2"/>
              <a:buChar char="ü"/>
            </a:pPr>
            <a:r>
              <a:rPr lang="tr-TR" sz="900" kern="100">
                <a:effectLst/>
                <a:ea typeface="Aptos" panose="020B0004020202020204" pitchFamily="34" charset="0"/>
                <a:cs typeface="Times New Roman" panose="02020603050405020304" pitchFamily="18" charset="0"/>
              </a:rPr>
              <a:t>YANGIN EĞİTİMİ</a:t>
            </a:r>
          </a:p>
          <a:p>
            <a:pPr lvl="0">
              <a:buFont typeface="Wingdings" pitchFamily="2" charset="2"/>
              <a:buChar char="ü"/>
            </a:pPr>
            <a:r>
              <a:rPr lang="tr-TR" sz="900" kern="100">
                <a:effectLst/>
                <a:ea typeface="Aptos" panose="020B0004020202020204" pitchFamily="34" charset="0"/>
                <a:cs typeface="Times New Roman" panose="02020603050405020304" pitchFamily="18" charset="0"/>
              </a:rPr>
              <a:t>KİMYASAL ÜRÜN EĞİTİMİ </a:t>
            </a:r>
          </a:p>
        </p:txBody>
      </p:sp>
      <p:sp>
        <p:nvSpPr>
          <p:cNvPr id="39" name="Rectangle 3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Resim 5" descr="adam, insan, kişi, şahıs, giyim, metin içeren bir resim&#10;&#10;Açıklama otomatik olarak oluşturuldu">
            <a:extLst>
              <a:ext uri="{FF2B5EF4-FFF2-40B4-BE49-F238E27FC236}">
                <a16:creationId xmlns:a16="http://schemas.microsoft.com/office/drawing/2014/main" id="{EFE8039F-3B65-EE97-DEFC-6DC0A1F94BF2}"/>
              </a:ext>
            </a:extLst>
          </p:cNvPr>
          <p:cNvPicPr>
            <a:picLocks noChangeAspect="1"/>
          </p:cNvPicPr>
          <p:nvPr/>
        </p:nvPicPr>
        <p:blipFill>
          <a:blip r:embed="rId2">
            <a:extLst>
              <a:ext uri="{28A0092B-C50C-407E-A947-70E740481C1C}">
                <a14:useLocalDpi xmlns:a14="http://schemas.microsoft.com/office/drawing/2010/main" val="0"/>
              </a:ext>
            </a:extLst>
          </a:blip>
          <a:srcRect t="161" r="-3" b="-3"/>
          <a:stretch/>
        </p:blipFill>
        <p:spPr>
          <a:xfrm>
            <a:off x="5306975" y="1883516"/>
            <a:ext cx="3127897" cy="3122861"/>
          </a:xfrm>
          <a:prstGeom prst="rect">
            <a:avLst/>
          </a:prstGeom>
        </p:spPr>
      </p:pic>
    </p:spTree>
    <p:extLst>
      <p:ext uri="{BB962C8B-B14F-4D97-AF65-F5344CB8AC3E}">
        <p14:creationId xmlns:p14="http://schemas.microsoft.com/office/powerpoint/2010/main" val="477794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D0D67A9-CFEC-58F2-7A7B-3125B8692141}"/>
              </a:ext>
            </a:extLst>
          </p:cNvPr>
          <p:cNvSpPr>
            <a:spLocks noGrp="1"/>
          </p:cNvSpPr>
          <p:nvPr>
            <p:ph type="title"/>
          </p:nvPr>
        </p:nvSpPr>
        <p:spPr>
          <a:xfrm>
            <a:off x="852297" y="502020"/>
            <a:ext cx="3992787" cy="1642970"/>
          </a:xfrm>
        </p:spPr>
        <p:txBody>
          <a:bodyPr anchor="b">
            <a:normAutofit/>
          </a:bodyPr>
          <a:lstStyle/>
          <a:p>
            <a:r>
              <a:rPr lang="tr-TR" sz="3500" b="1">
                <a:latin typeface="+mn-lt"/>
              </a:rPr>
              <a:t>ERİŞİLEBİLİRLİK</a:t>
            </a:r>
          </a:p>
        </p:txBody>
      </p:sp>
      <p:sp>
        <p:nvSpPr>
          <p:cNvPr id="3" name="Metin Yer Tutucusu 2">
            <a:extLst>
              <a:ext uri="{FF2B5EF4-FFF2-40B4-BE49-F238E27FC236}">
                <a16:creationId xmlns:a16="http://schemas.microsoft.com/office/drawing/2014/main" id="{BE9DCC6B-9362-9934-C7C8-9A8D49AAA4D5}"/>
              </a:ext>
            </a:extLst>
          </p:cNvPr>
          <p:cNvSpPr>
            <a:spLocks noGrp="1"/>
          </p:cNvSpPr>
          <p:nvPr>
            <p:ph idx="1"/>
          </p:nvPr>
        </p:nvSpPr>
        <p:spPr>
          <a:xfrm>
            <a:off x="858692" y="2405894"/>
            <a:ext cx="3986392" cy="3535083"/>
          </a:xfrm>
        </p:spPr>
        <p:txBody>
          <a:bodyPr anchor="t">
            <a:normAutofit/>
          </a:bodyPr>
          <a:lstStyle/>
          <a:p>
            <a:pPr>
              <a:spcBef>
                <a:spcPts val="60"/>
              </a:spcBef>
              <a:buFont typeface="Wingdings" pitchFamily="2" charset="2"/>
              <a:buChar char="ü"/>
            </a:pP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Otel</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içindeki</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tesislerimiz</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de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engelli</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dostu</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bir</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şekilde</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tasarlanmıştır</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Rotalarımız</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rampalar</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asansörler</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ve</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özel</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tuvaletler</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gibi</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özellikleri</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içerir</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böylece</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engelli</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misafirlerimiz</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tesisimizin</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her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köşesine</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kolayca</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ulaşabilir</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ve</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avantajlarından</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tam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anlamıyla</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yararlanabilir</a:t>
            </a:r>
            <a:r>
              <a:rPr lang="en-US" sz="1100" i="1" dirty="0">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60"/>
              </a:spcBef>
              <a:buFont typeface="Wingdings" pitchFamily="2" charset="2"/>
              <a:buChar char="ü"/>
            </a:pP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Bununla</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birlikte</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i="1" dirty="0">
                <a:effectLst/>
                <a:latin typeface="Calibri" panose="020F0502020204030204" pitchFamily="34" charset="0"/>
                <a:ea typeface="Times New Roman" panose="02020603050405020304" pitchFamily="18" charset="0"/>
                <a:cs typeface="Calibri" panose="020F0502020204030204" pitchFamily="34" charset="0"/>
              </a:rPr>
              <a:t>RAMİTOS HOTEL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olarak</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her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misafirimizin</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özel</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ihtiyaçlarına</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beslenme</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şekli</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dini</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inançlar</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vb. )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saygı</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göstererek</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otelimizi</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herkes</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için</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erişilebilir</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kılmaya</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olan</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güçlü</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taahhüdümüzü</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ortaya</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koymaktayız</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endParaRPr lang="tr-TR" sz="11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600"/>
              </a:spcAft>
              <a:buFont typeface="Wingdings" pitchFamily="2" charset="2"/>
              <a:buChar char="ü"/>
            </a:pPr>
            <a:r>
              <a:rPr lang="en-US" sz="1100" i="1"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Erişilebilirlik</a:t>
            </a:r>
            <a:r>
              <a:rPr lang="en-US" sz="1100" b="1" dirty="0">
                <a:effectLst/>
                <a:latin typeface="Calibri" panose="020F0502020204030204" pitchFamily="34"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yaşayan</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tüm</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bireylerin</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kimseye</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ihtiyaç</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duymadan</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kamusal</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hizmetlerin</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tümüne</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ulaşabilmeleri</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ve</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bunları</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kullanabilmeleri</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kısaca</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toplumsal</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yaşama</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katılabilmeleri</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için</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yapılı</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çevrede</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ve</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kentsel</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hizmetlerde</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alınması</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gereken</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tüm</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tedbirleri</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içermektedir</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Kaldırımlarda</a:t>
            </a:r>
            <a:r>
              <a:rPr lang="en-US" sz="1100" dirty="0">
                <a:effectLst/>
                <a:latin typeface="Calibri" panose="020F0502020204030204" pitchFamily="34" charset="0"/>
                <a:ea typeface="Times New Roman" panose="02020603050405020304" pitchFamily="18" charset="0"/>
                <a:cs typeface="Calibri" panose="020F0502020204030204" pitchFamily="34" charset="0"/>
              </a:rPr>
              <a:t>, yaya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geçitlerinde</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parklarda</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çocuk</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oyun</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alanlarında</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kamunun</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hizmet</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verdiği</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ve</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kamu</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kullanımına</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açık</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tüm</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binalarda</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ve</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ulaşım</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hizmetlerinde</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erişilebilirlik</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tedbirlerinin</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alınması</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yalnızca</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engelliler</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değil</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hareketlerinde</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kısıtlılık</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yaşayan</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yaşlılar</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hamileler</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çocuklar</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bebek</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arabalılar</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çok</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uzun</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veya</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çok</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kısa</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boylu</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kişiler</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yani</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herkes</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için</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büyük</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önem</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taşıyan</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bir</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gerekliliktir</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Times New Roman" panose="02020603050405020304" pitchFamily="18" charset="0"/>
              <a:cs typeface="Calibri" panose="020F0502020204030204" pitchFamily="34" charset="0"/>
            </a:endParaRPr>
          </a:p>
          <a:p>
            <a:endParaRPr lang="tr-TR" sz="1100" kern="100" dirty="0">
              <a:effectLst/>
              <a:ea typeface="Aptos" panose="020B0004020202020204" pitchFamily="34" charset="0"/>
              <a:cs typeface="Times New Roman" panose="02020603050405020304" pitchFamily="18" charset="0"/>
            </a:endParaRPr>
          </a:p>
        </p:txBody>
      </p:sp>
      <p:sp>
        <p:nvSpPr>
          <p:cNvPr id="45" name="Rectangle 4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Resim 4" descr="taslak, çizim, sanat içeren bir resim&#10;&#10;Açıklama otomatik olarak oluşturuldu">
            <a:extLst>
              <a:ext uri="{FF2B5EF4-FFF2-40B4-BE49-F238E27FC236}">
                <a16:creationId xmlns:a16="http://schemas.microsoft.com/office/drawing/2014/main" id="{7FDCEA61-4B3A-5538-4CB4-EBE691DE8365}"/>
              </a:ext>
            </a:extLst>
          </p:cNvPr>
          <p:cNvPicPr>
            <a:picLocks noChangeAspect="1"/>
          </p:cNvPicPr>
          <p:nvPr/>
        </p:nvPicPr>
        <p:blipFill>
          <a:blip r:embed="rId2" cstate="print">
            <a:extLst>
              <a:ext uri="{28A0092B-C50C-407E-A947-70E740481C1C}">
                <a14:useLocalDpi xmlns:a14="http://schemas.microsoft.com/office/drawing/2010/main" val="0"/>
              </a:ext>
            </a:extLst>
          </a:blip>
          <a:srcRect l="24380" r="-7" b="-7"/>
          <a:stretch/>
        </p:blipFill>
        <p:spPr>
          <a:xfrm>
            <a:off x="5306975" y="1883517"/>
            <a:ext cx="3127897" cy="3122859"/>
          </a:xfrm>
          <a:prstGeom prst="rect">
            <a:avLst/>
          </a:prstGeom>
        </p:spPr>
      </p:pic>
    </p:spTree>
    <p:extLst>
      <p:ext uri="{BB962C8B-B14F-4D97-AF65-F5344CB8AC3E}">
        <p14:creationId xmlns:p14="http://schemas.microsoft.com/office/powerpoint/2010/main" val="356621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aşlık 6">
            <a:extLst>
              <a:ext uri="{FF2B5EF4-FFF2-40B4-BE49-F238E27FC236}">
                <a16:creationId xmlns:a16="http://schemas.microsoft.com/office/drawing/2014/main" id="{CCF90AF4-E81B-30D7-C100-544A13051F2D}"/>
              </a:ext>
            </a:extLst>
          </p:cNvPr>
          <p:cNvSpPr>
            <a:spLocks noGrp="1"/>
          </p:cNvSpPr>
          <p:nvPr>
            <p:ph type="title"/>
          </p:nvPr>
        </p:nvSpPr>
        <p:spPr>
          <a:xfrm>
            <a:off x="852297" y="502020"/>
            <a:ext cx="3992787" cy="1642970"/>
          </a:xfrm>
        </p:spPr>
        <p:txBody>
          <a:bodyPr anchor="b">
            <a:normAutofit/>
          </a:bodyPr>
          <a:lstStyle/>
          <a:p>
            <a:r>
              <a:rPr lang="tr-TR" sz="3500" b="1">
                <a:latin typeface="+mn-lt"/>
              </a:rPr>
              <a:t>ENERJİ YÖNETİMİ</a:t>
            </a:r>
          </a:p>
        </p:txBody>
      </p:sp>
      <p:sp>
        <p:nvSpPr>
          <p:cNvPr id="3" name="Metin Yer Tutucusu 2">
            <a:extLst>
              <a:ext uri="{FF2B5EF4-FFF2-40B4-BE49-F238E27FC236}">
                <a16:creationId xmlns:a16="http://schemas.microsoft.com/office/drawing/2014/main" id="{BE9DCC6B-9362-9934-C7C8-9A8D49AAA4D5}"/>
              </a:ext>
            </a:extLst>
          </p:cNvPr>
          <p:cNvSpPr>
            <a:spLocks noGrp="1"/>
          </p:cNvSpPr>
          <p:nvPr>
            <p:ph idx="1"/>
          </p:nvPr>
        </p:nvSpPr>
        <p:spPr>
          <a:xfrm>
            <a:off x="858692" y="2405894"/>
            <a:ext cx="3986392" cy="3535083"/>
          </a:xfrm>
        </p:spPr>
        <p:txBody>
          <a:bodyPr anchor="t">
            <a:normAutofit/>
          </a:bodyPr>
          <a:lstStyle/>
          <a:p>
            <a:pPr>
              <a:buFont typeface="Wingdings" pitchFamily="2" charset="2"/>
              <a:buChar char="ü"/>
            </a:pPr>
            <a:r>
              <a:rPr lang="tr-TR" sz="900" b="0">
                <a:effectLst/>
              </a:rPr>
              <a:t>İşletmemizde Sürdürülebilir Turizm bilincini oturtmak aynı zamanda ciddi masraf kalemleri olarak karşımıza çıkan elektrik, su ve </a:t>
            </a:r>
            <a:r>
              <a:rPr lang="tr-TR" sz="900"/>
              <a:t>doğalgaz</a:t>
            </a:r>
            <a:r>
              <a:rPr lang="tr-TR" sz="900" b="0">
                <a:effectLst/>
              </a:rPr>
              <a:t> tüketimlerimizi azaltabilmek dolayısıyla Enerji Tasarrufu sağlayabilmek adına; </a:t>
            </a:r>
            <a:endParaRPr lang="tr-TR" sz="900">
              <a:effectLst/>
            </a:endParaRPr>
          </a:p>
          <a:p>
            <a:pPr>
              <a:buFont typeface="Wingdings" pitchFamily="2" charset="2"/>
              <a:buChar char="ü"/>
            </a:pPr>
            <a:r>
              <a:rPr lang="tr-TR" sz="900" b="0">
                <a:effectLst/>
              </a:rPr>
              <a:t>Periyodik olarak personellerimizle konunun önemine ilişkin toplantılar düzenlendi. </a:t>
            </a:r>
          </a:p>
          <a:p>
            <a:pPr>
              <a:buFont typeface="Wingdings" pitchFamily="2" charset="2"/>
              <a:buChar char="ü"/>
            </a:pPr>
            <a:r>
              <a:rPr lang="tr-TR" sz="900" b="0">
                <a:effectLst/>
              </a:rPr>
              <a:t>Su akışına hava katarak suyu damlacıklar haline çeviren musluklara takılan perlatörler kullanılarak su tasarrufu amaçlandı. </a:t>
            </a:r>
            <a:endParaRPr lang="tr-TR" sz="900">
              <a:effectLst/>
            </a:endParaRPr>
          </a:p>
          <a:p>
            <a:pPr>
              <a:buFont typeface="Wingdings" pitchFamily="2" charset="2"/>
              <a:buChar char="ü"/>
            </a:pPr>
            <a:r>
              <a:rPr lang="tr-TR" sz="900" b="0">
                <a:effectLst/>
              </a:rPr>
              <a:t>Otel genelinde aydınlatmalarda LED ( Light – Emitting Diode ) tercih edildi. </a:t>
            </a:r>
          </a:p>
          <a:p>
            <a:pPr>
              <a:buFont typeface="Wingdings" pitchFamily="2" charset="2"/>
              <a:buChar char="ü"/>
            </a:pPr>
            <a:r>
              <a:rPr lang="tr-TR" sz="900" b="0">
                <a:effectLst/>
              </a:rPr>
              <a:t>Sözleşmeli olduğumuz firmadan da destek alarak, temizlik, çamaşır vs. hizmetlerimizi daha verimli hale getirebilmek adına eğitimler düzenlendi. </a:t>
            </a:r>
          </a:p>
          <a:p>
            <a:pPr>
              <a:buFont typeface="Wingdings" pitchFamily="2" charset="2"/>
              <a:buChar char="ü"/>
            </a:pPr>
            <a:r>
              <a:rPr lang="tr-TR" sz="900" b="0">
                <a:effectLst/>
              </a:rPr>
              <a:t>Çamaşırhaneye yeterli suya yeterli miktarda kimyasal katabilmek ve doğru yıkama yapılmasını sağlamak adına dozajlama sistemi kuruldu.</a:t>
            </a:r>
          </a:p>
          <a:p>
            <a:pPr marL="0" indent="0">
              <a:buNone/>
            </a:pPr>
            <a:br>
              <a:rPr lang="tr-TR" sz="900" b="0">
                <a:effectLst/>
              </a:rPr>
            </a:br>
            <a:endParaRPr lang="tr-TR" sz="900">
              <a:effectLst/>
            </a:endParaRPr>
          </a:p>
          <a:p>
            <a:endParaRPr lang="tr-TR" sz="900" kern="100">
              <a:effectLst/>
              <a:ea typeface="Aptos" panose="020B000402020202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Resim 3" descr="dış mekan, kabarcık, hafif, Liquid Bubble içeren bir resim&#10;&#10;Açıklama otomatik olarak oluşturuldu">
            <a:extLst>
              <a:ext uri="{FF2B5EF4-FFF2-40B4-BE49-F238E27FC236}">
                <a16:creationId xmlns:a16="http://schemas.microsoft.com/office/drawing/2014/main" id="{24F7DBFB-718B-9473-3069-9ECC57104D89}"/>
              </a:ext>
            </a:extLst>
          </p:cNvPr>
          <p:cNvPicPr>
            <a:picLocks noChangeAspect="1"/>
          </p:cNvPicPr>
          <p:nvPr/>
        </p:nvPicPr>
        <p:blipFill>
          <a:blip r:embed="rId2">
            <a:extLst>
              <a:ext uri="{28A0092B-C50C-407E-A947-70E740481C1C}">
                <a14:useLocalDpi xmlns:a14="http://schemas.microsoft.com/office/drawing/2010/main" val="0"/>
              </a:ext>
            </a:extLst>
          </a:blip>
          <a:srcRect l="26134" r="17777" b="2"/>
          <a:stretch/>
        </p:blipFill>
        <p:spPr>
          <a:xfrm>
            <a:off x="5306975" y="1883512"/>
            <a:ext cx="3127897" cy="3122869"/>
          </a:xfrm>
          <a:prstGeom prst="rect">
            <a:avLst/>
          </a:prstGeom>
        </p:spPr>
      </p:pic>
    </p:spTree>
    <p:extLst>
      <p:ext uri="{BB962C8B-B14F-4D97-AF65-F5344CB8AC3E}">
        <p14:creationId xmlns:p14="http://schemas.microsoft.com/office/powerpoint/2010/main" val="2898799630"/>
      </p:ext>
    </p:extLst>
  </p:cSld>
  <p:clrMapOvr>
    <a:masterClrMapping/>
  </p:clrMapOvr>
</p:sld>
</file>

<file path=ppt/theme/theme1.xml><?xml version="1.0" encoding="utf-8"?>
<a:theme xmlns:a="http://schemas.openxmlformats.org/drawingml/2006/main" name="Office 2013 - 2022 Teması">
  <a:themeElements>
    <a:clrScheme name="Mavi Yeşi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2013 - 2022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816</TotalTime>
  <Words>2322</Words>
  <Application>Microsoft Macintosh PowerPoint</Application>
  <PresentationFormat>Ekran Gösterisi (4:3)</PresentationFormat>
  <Paragraphs>90</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Aptos</vt:lpstr>
      <vt:lpstr>Arial</vt:lpstr>
      <vt:lpstr>Calibri</vt:lpstr>
      <vt:lpstr>Calibri Light</vt:lpstr>
      <vt:lpstr>Wingdings</vt:lpstr>
      <vt:lpstr>Office 2013 - 2022 Teması</vt:lpstr>
      <vt:lpstr>RAMİTOS HOTEL    SÜRDÜRÜLEBİLİRLİK RAPORU 2024</vt:lpstr>
      <vt:lpstr>SÜRDÜRÜLEBİLİRLİK SÜREÇLERİ</vt:lpstr>
      <vt:lpstr>SÜRDÜRÜLEBİLİR TURİZM POLİTİKASI</vt:lpstr>
      <vt:lpstr>RAMİTOS HOTEL Sürdürülebilir Turizm</vt:lpstr>
      <vt:lpstr>Çevre Politikası  Çevremizi korumak ve sürekliliğini sağlamak için tüm çevre yasa ve yönetmenliklerine uyarak çevresel etkilerimizi kontrol altına tutmak ve bu etkileri minimize ederek çevresel performansımızı sürekli iyileştirmek ve çevre duyarlılığımızın gereklerini yerine getirerek gelecek kuşaklara yaşanabilir bir doğa bırakmak amacımızdır.  Çevrenin ve kültürel mirasın korunması adına çevresel etkilerimizi kontrol altında tutmak ve bunun için belirlediğimiz hedefleri sürekli geliştirmek önceliğimizdir.  </vt:lpstr>
      <vt:lpstr>Çevre ve Atık Yönetimi   Rekabet gücünü arttırmak için, döngüsel ekonomiye geçmek, israfı önlemek, çevreyi korumak, kirliliği önlemek, halkın duyarlılığını arttırmak, çevre dostu yaşam tarzını benimseterek geleceğimize katkı sunmak için “Sıfır Atık” diyerek otellerimizde tüm operasyonel departmanlarda bir dizi atık azaltma programı yürütmekteyiz.  </vt:lpstr>
      <vt:lpstr>KURUM İÇİ PERSONEL EĞİTİMİ  VE  SÜRDÜRÜLEBİLİRLİK ÇALIŞMALARI</vt:lpstr>
      <vt:lpstr>ERİŞİLEBİLİRLİK</vt:lpstr>
      <vt:lpstr>ENERJİ YÖNETİMİ</vt:lpstr>
      <vt:lpstr>SU YÖNETİMİ</vt:lpstr>
      <vt:lpstr>KİMYASAL TÜKETİMİ</vt:lpstr>
      <vt:lpstr>SATINALMA &amp; SÜRDÜRÜLEBİLİRLİK</vt:lpstr>
      <vt:lpstr>YEREL EKONOMİYE KATKI</vt:lpstr>
      <vt:lpstr>YEREL İSTİHDAM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9849</cp:lastModifiedBy>
  <cp:revision>191</cp:revision>
  <dcterms:created xsi:type="dcterms:W3CDTF">2024-08-04T11:08:31Z</dcterms:created>
  <dcterms:modified xsi:type="dcterms:W3CDTF">2025-04-28T11:49:43Z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2022-01-23T00:00:00Z</vt:filetime>
  </property>
  <property fmtid="{D5CDD505-2E9C-101B-9397-08002B2CF9AE}" pid="3" name="LastSaved">
    <vt:filetime>2024-08-04T00:00:00Z</vt:filetime>
  </property>
  <property fmtid="{D5CDD505-2E9C-101B-9397-08002B2CF9AE}" pid="4" name="Producer">
    <vt:lpwstr>macOS Version 12.1 (Build 21C52) Quartz PDFContext</vt:lpwstr>
  </property>
</Properties>
</file>